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3004800" cy="9753600"/>
  <p:notesSz cx="9753600" cy="13004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F2600-810B-4FC5-A1D5-5AA5CCE358BE}" v="1" dt="2023-07-27T22:49:07.6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6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@everydaycounselingpdx.com" userId="c35ef3e7bf3d0c16" providerId="LiveId" clId="{5B9F2600-810B-4FC5-A1D5-5AA5CCE358BE}"/>
    <pc:docChg chg="undo custSel modSld">
      <pc:chgData name="patricia@everydaycounselingpdx.com" userId="c35ef3e7bf3d0c16" providerId="LiveId" clId="{5B9F2600-810B-4FC5-A1D5-5AA5CCE358BE}" dt="2023-07-27T23:54:28.508" v="4" actId="14100"/>
      <pc:docMkLst>
        <pc:docMk/>
      </pc:docMkLst>
      <pc:sldChg chg="modSp mod">
        <pc:chgData name="patricia@everydaycounselingpdx.com" userId="c35ef3e7bf3d0c16" providerId="LiveId" clId="{5B9F2600-810B-4FC5-A1D5-5AA5CCE358BE}" dt="2023-07-27T23:54:28.508" v="4" actId="14100"/>
        <pc:sldMkLst>
          <pc:docMk/>
          <pc:sldMk cId="0" sldId="283"/>
        </pc:sldMkLst>
        <pc:spChg chg="mod">
          <ac:chgData name="patricia@everydaycounselingpdx.com" userId="c35ef3e7bf3d0c16" providerId="LiveId" clId="{5B9F2600-810B-4FC5-A1D5-5AA5CCE358BE}" dt="2023-07-27T23:54:28.508" v="4" actId="14100"/>
          <ac:spMkLst>
            <pc:docMk/>
            <pc:sldMk cId="0" sldId="283"/>
            <ac:spMk id="5" creationId="{00000000-0000-0000-0000-000000000000}"/>
          </ac:spMkLst>
        </pc:spChg>
      </pc:sldChg>
      <pc:sldChg chg="modSp mod">
        <pc:chgData name="patricia@everydaycounselingpdx.com" userId="c35ef3e7bf3d0c16" providerId="LiveId" clId="{5B9F2600-810B-4FC5-A1D5-5AA5CCE358BE}" dt="2023-07-27T23:01:38.225" v="3" actId="15"/>
        <pc:sldMkLst>
          <pc:docMk/>
          <pc:sldMk cId="0" sldId="284"/>
        </pc:sldMkLst>
        <pc:spChg chg="mod">
          <ac:chgData name="patricia@everydaycounselingpdx.com" userId="c35ef3e7bf3d0c16" providerId="LiveId" clId="{5B9F2600-810B-4FC5-A1D5-5AA5CCE358BE}" dt="2023-07-27T23:01:38.225" v="3" actId="15"/>
          <ac:spMkLst>
            <pc:docMk/>
            <pc:sldMk cId="0" sldId="28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04799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86162" y="3904161"/>
            <a:ext cx="5032474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 u="sng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 u="sng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324" y="484289"/>
            <a:ext cx="12188150" cy="888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0297" y="2566243"/>
            <a:ext cx="12205335" cy="563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 u="sng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846" y="0"/>
              <a:ext cx="1255908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887641"/>
              <a:ext cx="13004800" cy="7997825"/>
            </a:xfrm>
            <a:custGeom>
              <a:avLst/>
              <a:gdLst/>
              <a:ahLst/>
              <a:cxnLst/>
              <a:rect l="l" t="t" r="r" b="b"/>
              <a:pathLst>
                <a:path w="13004800" h="7997825">
                  <a:moveTo>
                    <a:pt x="0" y="7997583"/>
                  </a:moveTo>
                  <a:lnTo>
                    <a:pt x="13004800" y="7997583"/>
                  </a:lnTo>
                  <a:lnTo>
                    <a:pt x="13004800" y="0"/>
                  </a:lnTo>
                  <a:lnTo>
                    <a:pt x="0" y="0"/>
                  </a:lnTo>
                  <a:lnTo>
                    <a:pt x="0" y="7997583"/>
                  </a:lnTo>
                  <a:close/>
                </a:path>
              </a:pathLst>
            </a:custGeom>
            <a:solidFill>
              <a:srgbClr val="5C5A52">
                <a:alpha val="630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85225"/>
              <a:ext cx="13004799" cy="8683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50847" y="8826789"/>
            <a:ext cx="49498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3360" marR="5080" indent="-1471295">
              <a:lnSpc>
                <a:spcPct val="121700"/>
              </a:lnSpc>
              <a:spcBef>
                <a:spcPts val="100"/>
              </a:spcBef>
              <a:tabLst>
                <a:tab pos="670560" algn="l"/>
                <a:tab pos="1769110" algn="l"/>
                <a:tab pos="2270125" algn="l"/>
                <a:tab pos="2313940" algn="l"/>
                <a:tab pos="2830195" algn="l"/>
                <a:tab pos="4309110" algn="l"/>
              </a:tabLst>
            </a:pPr>
            <a:r>
              <a:rPr sz="2300" b="1" i="1" spc="-25" dirty="0">
                <a:latin typeface="Book Antiqua"/>
                <a:cs typeface="Book Antiqua"/>
              </a:rPr>
              <a:t>BR.</a:t>
            </a:r>
            <a:r>
              <a:rPr sz="2300" b="1" i="1" dirty="0">
                <a:latin typeface="Book Antiqua"/>
                <a:cs typeface="Book Antiqua"/>
              </a:rPr>
              <a:t>	</a:t>
            </a:r>
            <a:r>
              <a:rPr sz="2300" b="1" i="1" spc="-10" dirty="0">
                <a:latin typeface="Book Antiqua"/>
                <a:cs typeface="Book Antiqua"/>
              </a:rPr>
              <a:t>LOUIS</a:t>
            </a:r>
            <a:r>
              <a:rPr sz="2300" b="1" i="1" dirty="0">
                <a:latin typeface="Book Antiqua"/>
                <a:cs typeface="Book Antiqua"/>
              </a:rPr>
              <a:t>	</a:t>
            </a:r>
            <a:r>
              <a:rPr sz="2300" b="1" i="1" spc="-25" dirty="0">
                <a:latin typeface="Book Antiqua"/>
                <a:cs typeface="Book Antiqua"/>
              </a:rPr>
              <a:t>DE</a:t>
            </a:r>
            <a:r>
              <a:rPr sz="2300" b="1" i="1" dirty="0">
                <a:latin typeface="Book Antiqua"/>
                <a:cs typeface="Book Antiqua"/>
              </a:rPr>
              <a:t>		</a:t>
            </a:r>
            <a:r>
              <a:rPr sz="2300" b="1" i="1" spc="-20" dirty="0">
                <a:latin typeface="Book Antiqua"/>
                <a:cs typeface="Book Antiqua"/>
              </a:rPr>
              <a:t>MONTFO</a:t>
            </a:r>
            <a:r>
              <a:rPr sz="2300" b="1" i="1" spc="-155" dirty="0">
                <a:latin typeface="Book Antiqua"/>
                <a:cs typeface="Book Antiqua"/>
              </a:rPr>
              <a:t> </a:t>
            </a:r>
            <a:r>
              <a:rPr sz="2300" b="1" i="1" spc="-25" dirty="0">
                <a:latin typeface="Book Antiqua"/>
                <a:cs typeface="Book Antiqua"/>
              </a:rPr>
              <a:t>RT,</a:t>
            </a:r>
            <a:r>
              <a:rPr sz="2300" b="1" i="1" dirty="0">
                <a:latin typeface="Book Antiqua"/>
                <a:cs typeface="Book Antiqua"/>
              </a:rPr>
              <a:t>	</a:t>
            </a:r>
            <a:r>
              <a:rPr sz="2300" b="1" i="1" spc="-25" dirty="0">
                <a:latin typeface="Book Antiqua"/>
                <a:cs typeface="Book Antiqua"/>
              </a:rPr>
              <a:t>OSB </a:t>
            </a:r>
            <a:r>
              <a:rPr sz="2300" b="1" i="1" spc="-480" dirty="0">
                <a:latin typeface="Book Antiqua"/>
                <a:cs typeface="Book Antiqua"/>
              </a:rPr>
              <a:t>M</a:t>
            </a:r>
            <a:r>
              <a:rPr sz="2300" b="1" i="1" spc="-210" dirty="0">
                <a:latin typeface="Book Antiqua"/>
                <a:cs typeface="Book Antiqua"/>
              </a:rPr>
              <a:t> </a:t>
            </a:r>
            <a:r>
              <a:rPr sz="2300" b="1" i="1" spc="-25" dirty="0">
                <a:latin typeface="Book Antiqua"/>
                <a:cs typeface="Book Antiqua"/>
              </a:rPr>
              <a:t>AY</a:t>
            </a:r>
            <a:r>
              <a:rPr sz="2300" b="1" i="1" dirty="0">
                <a:latin typeface="Book Antiqua"/>
                <a:cs typeface="Book Antiqua"/>
              </a:rPr>
              <a:t>	</a:t>
            </a:r>
            <a:r>
              <a:rPr sz="2300" b="1" i="1" spc="55" dirty="0">
                <a:latin typeface="Book Antiqua"/>
                <a:cs typeface="Book Antiqua"/>
              </a:rPr>
              <a:t>20,</a:t>
            </a:r>
            <a:r>
              <a:rPr sz="2300" b="1" i="1" dirty="0">
                <a:latin typeface="Book Antiqua"/>
                <a:cs typeface="Book Antiqua"/>
              </a:rPr>
              <a:t>	</a:t>
            </a:r>
            <a:r>
              <a:rPr sz="2300" b="1" i="1" spc="-20" dirty="0">
                <a:latin typeface="Book Antiqua"/>
                <a:cs typeface="Book Antiqua"/>
              </a:rPr>
              <a:t>2023 </a:t>
            </a:r>
            <a:endParaRPr sz="2300">
              <a:latin typeface="Book Antiqua"/>
              <a:cs typeface="Book Antiqu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3004800" cy="4699000"/>
            <a:chOff x="0" y="0"/>
            <a:chExt cx="13004800" cy="46990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3004800" cy="887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5099" y="4140200"/>
              <a:ext cx="9779000" cy="558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8699" y="4152900"/>
              <a:ext cx="381000" cy="5461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44637" y="3996570"/>
            <a:ext cx="101155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23865" algn="l"/>
              </a:tabLst>
            </a:pPr>
            <a:r>
              <a:rPr sz="5200" dirty="0"/>
              <a:t>THE MIRACLE </a:t>
            </a:r>
            <a:r>
              <a:rPr sz="5200" spc="-25" dirty="0"/>
              <a:t>of</a:t>
            </a:r>
            <a:r>
              <a:rPr sz="5200" dirty="0"/>
              <a:t>	</a:t>
            </a:r>
            <a:r>
              <a:rPr sz="5200" spc="-10" dirty="0"/>
              <a:t>FORGIVENESS</a:t>
            </a:r>
            <a:endParaRPr sz="5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2566" y="1425009"/>
            <a:ext cx="5854700" cy="813879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ctr">
              <a:lnSpc>
                <a:spcPct val="108400"/>
              </a:lnSpc>
              <a:spcBef>
                <a:spcPts val="150"/>
              </a:spcBef>
            </a:pPr>
            <a:r>
              <a:rPr sz="7250" b="1" spc="-475" dirty="0">
                <a:solidFill>
                  <a:srgbClr val="2A2A2A"/>
                </a:solidFill>
                <a:latin typeface="Arial"/>
                <a:cs typeface="Arial"/>
              </a:rPr>
              <a:t>Forgiveness</a:t>
            </a:r>
            <a:r>
              <a:rPr sz="7250" b="1" spc="-17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250" b="1" spc="-25" dirty="0">
                <a:solidFill>
                  <a:srgbClr val="2A2A2A"/>
                </a:solidFill>
                <a:latin typeface="Arial"/>
                <a:cs typeface="Arial"/>
              </a:rPr>
              <a:t>is </a:t>
            </a:r>
            <a:r>
              <a:rPr sz="7250" b="1" spc="-75" dirty="0">
                <a:solidFill>
                  <a:srgbClr val="2A2A2A"/>
                </a:solidFill>
                <a:latin typeface="Arial"/>
                <a:cs typeface="Arial"/>
              </a:rPr>
              <a:t>iust</a:t>
            </a:r>
            <a:r>
              <a:rPr sz="7250" b="1" spc="-76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250" b="1" spc="-360" dirty="0">
                <a:solidFill>
                  <a:srgbClr val="2A2A2A"/>
                </a:solidFill>
                <a:latin typeface="Arial"/>
                <a:cs typeface="Arial"/>
              </a:rPr>
              <a:t>another </a:t>
            </a:r>
            <a:r>
              <a:rPr sz="7250" b="1" spc="-340" dirty="0">
                <a:solidFill>
                  <a:srgbClr val="2A2A2A"/>
                </a:solidFill>
                <a:latin typeface="Arial"/>
                <a:cs typeface="Arial"/>
              </a:rPr>
              <a:t>name</a:t>
            </a:r>
            <a:r>
              <a:rPr sz="7250" b="1" spc="-50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7250" b="1" spc="-355" dirty="0">
                <a:solidFill>
                  <a:srgbClr val="2A2A2A"/>
                </a:solidFill>
                <a:latin typeface="Arial"/>
                <a:cs typeface="Arial"/>
              </a:rPr>
              <a:t>tor </a:t>
            </a:r>
            <a:r>
              <a:rPr sz="7250" b="1" spc="-365" dirty="0">
                <a:solidFill>
                  <a:srgbClr val="2A2A2A"/>
                </a:solidFill>
                <a:latin typeface="Arial"/>
                <a:cs typeface="Arial"/>
              </a:rPr>
              <a:t>freedom.</a:t>
            </a:r>
            <a:endParaRPr sz="7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20"/>
              </a:spcBef>
            </a:pPr>
            <a:r>
              <a:rPr sz="3200" spc="-390" dirty="0">
                <a:solidFill>
                  <a:srgbClr val="858C83"/>
                </a:solidFill>
                <a:latin typeface="Arial"/>
                <a:cs typeface="Arial"/>
              </a:rPr>
              <a:t>Bvron</a:t>
            </a:r>
            <a:r>
              <a:rPr sz="3200" spc="-425" dirty="0">
                <a:solidFill>
                  <a:srgbClr val="858C83"/>
                </a:solidFill>
                <a:latin typeface="Arial"/>
                <a:cs typeface="Arial"/>
              </a:rPr>
              <a:t> </a:t>
            </a:r>
            <a:r>
              <a:rPr sz="3200" spc="-325" dirty="0">
                <a:solidFill>
                  <a:srgbClr val="858C83"/>
                </a:solidFill>
                <a:latin typeface="Arial"/>
                <a:cs typeface="Arial"/>
              </a:rPr>
              <a:t>Katie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Arial"/>
              <a:cs typeface="Arial"/>
            </a:endParaRPr>
          </a:p>
          <a:p>
            <a:pPr marL="220345" algn="ctr">
              <a:lnSpc>
                <a:spcPct val="100000"/>
              </a:lnSpc>
              <a:spcBef>
                <a:spcPts val="5"/>
              </a:spcBef>
            </a:pPr>
            <a:r>
              <a:rPr sz="4700" spc="-280" dirty="0">
                <a:solidFill>
                  <a:srgbClr val="389CCD"/>
                </a:solidFill>
                <a:latin typeface="Times New Roman"/>
                <a:cs typeface="Times New Roman"/>
              </a:rPr>
              <a:t>nnarr1age</a:t>
            </a:r>
            <a:r>
              <a:rPr sz="4700" spc="-280" dirty="0">
                <a:solidFill>
                  <a:srgbClr val="696B69"/>
                </a:solidFill>
                <a:latin typeface="Times New Roman"/>
                <a:cs typeface="Times New Roman"/>
              </a:rPr>
              <a:t>.com</a:t>
            </a:r>
            <a:endParaRPr sz="4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0"/>
            <a:ext cx="9771594" cy="32815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77088" y="3861636"/>
            <a:ext cx="3625824" cy="5982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5600" y="6381583"/>
            <a:ext cx="9771594" cy="333575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50340" y="3970410"/>
            <a:ext cx="435609" cy="0"/>
          </a:xfrm>
          <a:custGeom>
            <a:avLst/>
            <a:gdLst/>
            <a:ahLst/>
            <a:cxnLst/>
            <a:rect l="l" t="t" r="r" b="b"/>
            <a:pathLst>
              <a:path w="435609">
                <a:moveTo>
                  <a:pt x="0" y="0"/>
                </a:moveTo>
                <a:lnTo>
                  <a:pt x="435099" y="0"/>
                </a:lnTo>
              </a:path>
            </a:pathLst>
          </a:custGeom>
          <a:ln w="63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3729" y="4985639"/>
            <a:ext cx="725170" cy="0"/>
          </a:xfrm>
          <a:custGeom>
            <a:avLst/>
            <a:gdLst/>
            <a:ahLst/>
            <a:cxnLst/>
            <a:rect l="l" t="t" r="r" b="b"/>
            <a:pathLst>
              <a:path w="725169">
                <a:moveTo>
                  <a:pt x="0" y="0"/>
                </a:moveTo>
                <a:lnTo>
                  <a:pt x="725164" y="0"/>
                </a:lnTo>
              </a:path>
            </a:pathLst>
          </a:custGeom>
          <a:ln w="90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2092" y="9468062"/>
            <a:ext cx="453390" cy="245110"/>
          </a:xfrm>
          <a:custGeom>
            <a:avLst/>
            <a:gdLst/>
            <a:ahLst/>
            <a:cxnLst/>
            <a:rect l="l" t="t" r="r" b="b"/>
            <a:pathLst>
              <a:path w="453390" h="245109">
                <a:moveTo>
                  <a:pt x="0" y="0"/>
                </a:moveTo>
                <a:lnTo>
                  <a:pt x="453228" y="0"/>
                </a:lnTo>
                <a:lnTo>
                  <a:pt x="453228" y="244742"/>
                </a:lnTo>
                <a:lnTo>
                  <a:pt x="0" y="2447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12653" y="4070119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>
                <a:moveTo>
                  <a:pt x="0" y="0"/>
                </a:moveTo>
                <a:lnTo>
                  <a:pt x="217549" y="0"/>
                </a:lnTo>
              </a:path>
            </a:pathLst>
          </a:custGeom>
          <a:ln w="12715">
            <a:solidFill>
              <a:srgbClr val="23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53188" y="4070119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>
                <a:moveTo>
                  <a:pt x="0" y="0"/>
                </a:moveTo>
                <a:lnTo>
                  <a:pt x="335389" y="0"/>
                </a:lnTo>
              </a:path>
            </a:pathLst>
          </a:custGeom>
          <a:ln w="12715">
            <a:solidFill>
              <a:srgbClr val="232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99957" y="3307203"/>
            <a:ext cx="70739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50" spc="-440" dirty="0">
                <a:solidFill>
                  <a:srgbClr val="23211F"/>
                </a:solidFill>
                <a:latin typeface="Times New Roman"/>
                <a:cs typeface="Times New Roman"/>
              </a:rPr>
              <a:t>..</a:t>
            </a:r>
            <a:r>
              <a:rPr sz="5050" spc="-1315" dirty="0">
                <a:solidFill>
                  <a:srgbClr val="23211F"/>
                </a:solidFill>
                <a:latin typeface="Times New Roman"/>
                <a:cs typeface="Times New Roman"/>
              </a:rPr>
              <a:t>,</a:t>
            </a:r>
            <a:r>
              <a:rPr sz="5900" spc="-440" dirty="0">
                <a:solidFill>
                  <a:srgbClr val="23211F"/>
                </a:solidFill>
                <a:latin typeface="Times New Roman"/>
                <a:cs typeface="Times New Roman"/>
              </a:rPr>
              <a:t>.</a:t>
            </a:r>
            <a:r>
              <a:rPr sz="5900" spc="-1535" dirty="0">
                <a:solidFill>
                  <a:srgbClr val="23211F"/>
                </a:solidFill>
                <a:latin typeface="Times New Roman"/>
                <a:cs typeface="Times New Roman"/>
              </a:rPr>
              <a:t>.</a:t>
            </a:r>
            <a:r>
              <a:rPr sz="3250" spc="-440" dirty="0">
                <a:solidFill>
                  <a:srgbClr val="23211F"/>
                </a:solidFill>
                <a:latin typeface="Times New Roman"/>
                <a:cs typeface="Times New Roman"/>
              </a:rPr>
              <a:t>,..,_</a:t>
            </a:r>
            <a:endParaRPr sz="3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500" y="2283353"/>
            <a:ext cx="9879799" cy="51868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63039"/>
            <a:ext cx="1300480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808" y="0"/>
            <a:ext cx="9935183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7480" y="2476557"/>
            <a:ext cx="4317319" cy="390363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914852"/>
            <a:ext cx="8128000" cy="5054600"/>
            <a:chOff x="0" y="1914852"/>
            <a:chExt cx="8128000" cy="50546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55459"/>
              <a:ext cx="8079487" cy="4945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14852"/>
              <a:ext cx="8127848" cy="5054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31800"/>
            <a:ext cx="12700000" cy="889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4199" y="4013200"/>
              <a:ext cx="3962400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1199" y="4013200"/>
              <a:ext cx="254000" cy="4572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100"/>
              </a:spcBef>
            </a:pPr>
            <a:r>
              <a:rPr sz="4300" dirty="0">
                <a:solidFill>
                  <a:srgbClr val="000000"/>
                </a:solidFill>
              </a:rPr>
              <a:t>WHY</a:t>
            </a:r>
            <a:r>
              <a:rPr sz="4300" spc="-80" dirty="0">
                <a:solidFill>
                  <a:srgbClr val="000000"/>
                </a:solidFill>
              </a:rPr>
              <a:t> </a:t>
            </a:r>
            <a:r>
              <a:rPr sz="4300" spc="-10" dirty="0">
                <a:solidFill>
                  <a:srgbClr val="000000"/>
                </a:solidFill>
              </a:rPr>
              <a:t>FORGIVE?</a:t>
            </a:r>
            <a:endParaRPr sz="4300"/>
          </a:p>
        </p:txBody>
      </p:sp>
      <p:grpSp>
        <p:nvGrpSpPr>
          <p:cNvPr id="6" name="object 6"/>
          <p:cNvGrpSpPr/>
          <p:nvPr/>
        </p:nvGrpSpPr>
        <p:grpSpPr>
          <a:xfrm>
            <a:off x="3683000" y="5308600"/>
            <a:ext cx="5651500" cy="533400"/>
            <a:chOff x="3683000" y="5308600"/>
            <a:chExt cx="5651500" cy="533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000" y="5308600"/>
              <a:ext cx="5473700" cy="533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5900" y="5422900"/>
              <a:ext cx="228600" cy="2921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76290" y="5220695"/>
            <a:ext cx="5652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Palatino Linotype"/>
                <a:cs typeface="Palatino Linotype"/>
              </a:rPr>
              <a:t>The</a:t>
            </a:r>
            <a:r>
              <a:rPr sz="3600" i="1" spc="-20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Importance</a:t>
            </a:r>
            <a:r>
              <a:rPr sz="3600" i="1" spc="-20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of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spc="-10" dirty="0">
                <a:latin typeface="Palatino Linotype"/>
                <a:cs typeface="Palatino Linotype"/>
              </a:rPr>
              <a:t>Forgiveness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828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5C5A52">
              <a:alpha val="630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5900" y="7086600"/>
            <a:ext cx="12547600" cy="1651000"/>
            <a:chOff x="215900" y="7086600"/>
            <a:chExt cx="12547600" cy="1651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7086600"/>
              <a:ext cx="12001500" cy="55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900" y="7632700"/>
              <a:ext cx="12547600" cy="558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8178800"/>
              <a:ext cx="11938000" cy="5588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0400" y="8801100"/>
            <a:ext cx="6604000" cy="558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6176" y="6988967"/>
            <a:ext cx="12508230" cy="228854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314960">
              <a:lnSpc>
                <a:spcPts val="4300"/>
              </a:lnSpc>
              <a:spcBef>
                <a:spcPts val="259"/>
              </a:spcBef>
            </a:pPr>
            <a:r>
              <a:rPr sz="3600" b="1" spc="-310" dirty="0">
                <a:solidFill>
                  <a:srgbClr val="FFFFFF"/>
                </a:solidFill>
                <a:latin typeface="Book Antiqua"/>
                <a:cs typeface="Book Antiqua"/>
              </a:rPr>
              <a:t>“The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90" dirty="0">
                <a:solidFill>
                  <a:srgbClr val="FFFFFF"/>
                </a:solidFill>
                <a:latin typeface="Book Antiqua"/>
                <a:cs typeface="Book Antiqua"/>
              </a:rPr>
              <a:t>forgiveness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7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70" dirty="0">
                <a:solidFill>
                  <a:srgbClr val="FFFFFF"/>
                </a:solidFill>
                <a:latin typeface="Book Antiqua"/>
                <a:cs typeface="Book Antiqua"/>
              </a:rPr>
              <a:t>sinners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1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9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70" dirty="0">
                <a:solidFill>
                  <a:srgbClr val="FFFFFF"/>
                </a:solidFill>
                <a:latin typeface="Book Antiqua"/>
                <a:cs typeface="Book Antiqua"/>
              </a:rPr>
              <a:t>greater</a:t>
            </a:r>
            <a:r>
              <a:rPr sz="3600" b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10" dirty="0">
                <a:solidFill>
                  <a:srgbClr val="FFFFFF"/>
                </a:solidFill>
                <a:latin typeface="Book Antiqua"/>
                <a:cs typeface="Book Antiqua"/>
              </a:rPr>
              <a:t>work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25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70" dirty="0">
                <a:solidFill>
                  <a:srgbClr val="FFFFFF"/>
                </a:solidFill>
                <a:latin typeface="Book Antiqua"/>
                <a:cs typeface="Book Antiqua"/>
              </a:rPr>
              <a:t>creation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95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3600" b="1" spc="-330" dirty="0">
                <a:solidFill>
                  <a:srgbClr val="FFFFFF"/>
                </a:solidFill>
                <a:latin typeface="Book Antiqua"/>
                <a:cs typeface="Book Antiqua"/>
              </a:rPr>
              <a:t>heaven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1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75" dirty="0">
                <a:solidFill>
                  <a:srgbClr val="FFFFFF"/>
                </a:solidFill>
                <a:latin typeface="Book Antiqua"/>
                <a:cs typeface="Book Antiqua"/>
              </a:rPr>
              <a:t>earth</a:t>
            </a:r>
            <a:r>
              <a:rPr sz="3600" b="1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8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3600" b="1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9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b="1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65" dirty="0">
                <a:solidFill>
                  <a:srgbClr val="FFFFFF"/>
                </a:solidFill>
                <a:latin typeface="Book Antiqua"/>
                <a:cs typeface="Book Antiqua"/>
              </a:rPr>
              <a:t>creation</a:t>
            </a:r>
            <a:r>
              <a:rPr sz="3600" b="1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75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9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b="1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10" dirty="0">
                <a:solidFill>
                  <a:srgbClr val="FFFFFF"/>
                </a:solidFill>
                <a:latin typeface="Book Antiqua"/>
                <a:cs typeface="Book Antiqua"/>
              </a:rPr>
              <a:t>angels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7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25" dirty="0">
                <a:solidFill>
                  <a:srgbClr val="FFFFFF"/>
                </a:solidFill>
                <a:latin typeface="Book Antiqua"/>
                <a:cs typeface="Book Antiqua"/>
              </a:rPr>
              <a:t>justice</a:t>
            </a:r>
            <a:r>
              <a:rPr sz="3600" b="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1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95" dirty="0">
                <a:solidFill>
                  <a:srgbClr val="FFFFFF"/>
                </a:solidFill>
                <a:latin typeface="Book Antiqua"/>
                <a:cs typeface="Book Antiqua"/>
              </a:rPr>
              <a:t>purity…</a:t>
            </a:r>
            <a:endParaRPr sz="3600">
              <a:latin typeface="Book Antiqua"/>
              <a:cs typeface="Book Antiqua"/>
            </a:endParaRPr>
          </a:p>
          <a:p>
            <a:pPr marL="323850">
              <a:lnSpc>
                <a:spcPts val="4160"/>
              </a:lnSpc>
            </a:pPr>
            <a:r>
              <a:rPr sz="3600" b="1" spc="-27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3600" b="1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95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3600" b="1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90" dirty="0">
                <a:solidFill>
                  <a:srgbClr val="FFFFFF"/>
                </a:solidFill>
                <a:latin typeface="Book Antiqua"/>
                <a:cs typeface="Book Antiqua"/>
              </a:rPr>
              <a:t>forgiveness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75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65" dirty="0">
                <a:solidFill>
                  <a:srgbClr val="FFFFFF"/>
                </a:solidFill>
                <a:latin typeface="Book Antiqua"/>
                <a:cs typeface="Book Antiqua"/>
              </a:rPr>
              <a:t>sinners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65" dirty="0">
                <a:solidFill>
                  <a:srgbClr val="FFFFFF"/>
                </a:solidFill>
                <a:latin typeface="Book Antiqua"/>
                <a:cs typeface="Book Antiqua"/>
              </a:rPr>
              <a:t>bears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00" dirty="0">
                <a:solidFill>
                  <a:srgbClr val="FFFFFF"/>
                </a:solidFill>
                <a:latin typeface="Book Antiqua"/>
                <a:cs typeface="Book Antiqua"/>
              </a:rPr>
              <a:t>witness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3600" b="1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9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75" dirty="0">
                <a:solidFill>
                  <a:srgbClr val="FFFFFF"/>
                </a:solidFill>
                <a:latin typeface="Book Antiqua"/>
                <a:cs typeface="Book Antiqua"/>
              </a:rPr>
              <a:t>greater</a:t>
            </a:r>
            <a:r>
              <a:rPr sz="3600" b="1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350" dirty="0">
                <a:solidFill>
                  <a:srgbClr val="FFFFFF"/>
                </a:solidFill>
                <a:latin typeface="Book Antiqua"/>
                <a:cs typeface="Book Antiqua"/>
              </a:rPr>
              <a:t>Love”</a:t>
            </a:r>
            <a:endParaRPr sz="3600">
              <a:latin typeface="Book Antiqua"/>
              <a:cs typeface="Book Antiqua"/>
            </a:endParaRPr>
          </a:p>
          <a:p>
            <a:pPr marL="2978785">
              <a:lnSpc>
                <a:spcPct val="100000"/>
              </a:lnSpc>
              <a:spcBef>
                <a:spcPts val="580"/>
              </a:spcBef>
            </a:pPr>
            <a:r>
              <a:rPr sz="3600" b="1" spc="-100" dirty="0">
                <a:solidFill>
                  <a:srgbClr val="FFFFFF"/>
                </a:solidFill>
                <a:latin typeface="Book Antiqua"/>
                <a:cs typeface="Book Antiqua"/>
              </a:rPr>
              <a:t>(that</a:t>
            </a:r>
            <a:r>
              <a:rPr sz="3600" b="1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415" dirty="0">
                <a:solidFill>
                  <a:srgbClr val="FFFFFF"/>
                </a:solidFill>
                <a:latin typeface="Book Antiqua"/>
                <a:cs typeface="Book Antiqua"/>
              </a:rPr>
              <a:t>we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95" dirty="0">
                <a:solidFill>
                  <a:srgbClr val="FFFFFF"/>
                </a:solidFill>
                <a:latin typeface="Book Antiqua"/>
                <a:cs typeface="Book Antiqua"/>
              </a:rPr>
              <a:t>call</a:t>
            </a:r>
            <a:r>
              <a:rPr sz="3600" b="1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250" dirty="0">
                <a:solidFill>
                  <a:srgbClr val="FFFFFF"/>
                </a:solidFill>
                <a:latin typeface="Book Antiqua"/>
                <a:cs typeface="Book Antiqua"/>
              </a:rPr>
              <a:t>Mercy)</a:t>
            </a:r>
            <a:r>
              <a:rPr sz="3600" b="1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50" dirty="0">
                <a:solidFill>
                  <a:srgbClr val="FFFFFF"/>
                </a:solidFill>
                <a:latin typeface="Book Antiqua"/>
                <a:cs typeface="Book Antiqua"/>
              </a:rPr>
              <a:t>c.f.</a:t>
            </a:r>
            <a:r>
              <a:rPr sz="3600" b="1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90" dirty="0">
                <a:solidFill>
                  <a:srgbClr val="FFFFFF"/>
                </a:solidFill>
                <a:latin typeface="Book Antiqua"/>
                <a:cs typeface="Book Antiqua"/>
              </a:rPr>
              <a:t>CCC</a:t>
            </a:r>
            <a:r>
              <a:rPr sz="3600" b="1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Book Antiqua"/>
                <a:cs typeface="Book Antiqua"/>
              </a:rPr>
              <a:t>#1994</a:t>
            </a:r>
            <a:endParaRPr sz="3600">
              <a:latin typeface="Book Antiqua"/>
              <a:cs typeface="Book Antiqu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0600" y="774700"/>
            <a:ext cx="8483600" cy="4064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835" rIns="0" bIns="0" rtlCol="0">
            <a:spAutoFit/>
          </a:bodyPr>
          <a:lstStyle/>
          <a:p>
            <a:pPr marL="1871980">
              <a:lnSpc>
                <a:spcPct val="100000"/>
              </a:lnSpc>
              <a:spcBef>
                <a:spcPts val="100"/>
              </a:spcBef>
            </a:pPr>
            <a:r>
              <a:rPr dirty="0"/>
              <a:t>FORGIVENESS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NEW</a:t>
            </a:r>
            <a:r>
              <a:rPr spc="-5" dirty="0"/>
              <a:t> </a:t>
            </a:r>
            <a:r>
              <a:rPr spc="-30" dirty="0"/>
              <a:t>CREATION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274" y="670150"/>
            <a:ext cx="11230251" cy="8413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4203" y="981390"/>
            <a:ext cx="6176393" cy="7553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1299" y="4025900"/>
              <a:ext cx="4775200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3799" y="4152900"/>
              <a:ext cx="127000" cy="3175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48899" y="3904161"/>
            <a:ext cx="49072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0740" algn="l"/>
              </a:tabLst>
            </a:pPr>
            <a:r>
              <a:rPr sz="4200" spc="-10" dirty="0">
                <a:latin typeface="Palatino Linotype"/>
                <a:cs typeface="Palatino Linotype"/>
              </a:rPr>
              <a:t>CHRIST</a:t>
            </a:r>
            <a:r>
              <a:rPr sz="4200" dirty="0">
                <a:latin typeface="Palatino Linotype"/>
                <a:cs typeface="Palatino Linotype"/>
              </a:rPr>
              <a:t>	</a:t>
            </a:r>
            <a:r>
              <a:rPr sz="4200" spc="-10" dirty="0">
                <a:latin typeface="Palatino Linotype"/>
                <a:cs typeface="Palatino Linotype"/>
              </a:rPr>
              <a:t>FORGIVES:</a:t>
            </a:r>
            <a:endParaRPr sz="4200">
              <a:latin typeface="Palatino Linotype"/>
              <a:cs typeface="Palatino Linotyp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57500" y="5308600"/>
            <a:ext cx="7289800" cy="533400"/>
            <a:chOff x="2857500" y="5308600"/>
            <a:chExt cx="7289800" cy="533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00" y="5308600"/>
              <a:ext cx="7112000" cy="533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1400" y="5422900"/>
              <a:ext cx="215900" cy="2921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856880" y="5220695"/>
            <a:ext cx="7291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Palatino Linotype"/>
                <a:cs typeface="Palatino Linotype"/>
              </a:rPr>
              <a:t>The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Paschal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Dimensions</a:t>
            </a:r>
            <a:r>
              <a:rPr sz="3600" i="1" spc="-20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of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spc="-10" dirty="0">
                <a:latin typeface="Palatino Linotype"/>
                <a:cs typeface="Palatino Linotype"/>
              </a:rPr>
              <a:t>Forgiveness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828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800" y="0"/>
                </a:moveTo>
                <a:lnTo>
                  <a:pt x="0" y="0"/>
                </a:lnTo>
                <a:lnTo>
                  <a:pt x="0" y="9753600"/>
                </a:lnTo>
                <a:lnTo>
                  <a:pt x="13004800" y="97536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5C5A52">
              <a:alpha val="630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937000" y="8242300"/>
            <a:ext cx="5118100" cy="546100"/>
            <a:chOff x="3937000" y="8242300"/>
            <a:chExt cx="5118100" cy="5461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7000" y="8242300"/>
              <a:ext cx="4927600" cy="546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6500" y="8382000"/>
              <a:ext cx="228600" cy="2921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64049" y="8178998"/>
            <a:ext cx="5076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Jesus</a:t>
            </a:r>
            <a:r>
              <a:rPr spc="-30" dirty="0"/>
              <a:t> </a:t>
            </a:r>
            <a:r>
              <a:rPr dirty="0"/>
              <a:t>Forgives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Sinner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5154" y="251574"/>
            <a:ext cx="4214491" cy="92504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040" y="0"/>
            <a:ext cx="62687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33" y="1069252"/>
            <a:ext cx="12965430" cy="8052434"/>
            <a:chOff x="39533" y="1069252"/>
            <a:chExt cx="12965430" cy="80524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33" y="2727126"/>
              <a:ext cx="9005684" cy="42993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936" y="1386752"/>
              <a:ext cx="4134073" cy="73916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9036" y="1069252"/>
              <a:ext cx="4655764" cy="80520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5099" y="4025900"/>
              <a:ext cx="4800600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9" y="4025900"/>
              <a:ext cx="254000" cy="4445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2415" algn="l"/>
              </a:tabLst>
            </a:pPr>
            <a:r>
              <a:rPr sz="4200" spc="-25" dirty="0">
                <a:solidFill>
                  <a:srgbClr val="000000"/>
                </a:solidFill>
              </a:rPr>
              <a:t>HOW</a:t>
            </a:r>
            <a:r>
              <a:rPr sz="4200" dirty="0">
                <a:solidFill>
                  <a:srgbClr val="000000"/>
                </a:solidFill>
              </a:rPr>
              <a:t>	TO</a:t>
            </a:r>
            <a:r>
              <a:rPr sz="4200" spc="-90" dirty="0">
                <a:solidFill>
                  <a:srgbClr val="000000"/>
                </a:solidFill>
              </a:rPr>
              <a:t> </a:t>
            </a:r>
            <a:r>
              <a:rPr sz="4200" spc="-10" dirty="0">
                <a:solidFill>
                  <a:srgbClr val="000000"/>
                </a:solidFill>
              </a:rPr>
              <a:t>FORGIVE?</a:t>
            </a:r>
            <a:endParaRPr sz="4200"/>
          </a:p>
        </p:txBody>
      </p:sp>
      <p:grpSp>
        <p:nvGrpSpPr>
          <p:cNvPr id="6" name="object 6"/>
          <p:cNvGrpSpPr/>
          <p:nvPr/>
        </p:nvGrpSpPr>
        <p:grpSpPr>
          <a:xfrm>
            <a:off x="2209800" y="5308600"/>
            <a:ext cx="8610600" cy="533400"/>
            <a:chOff x="2209800" y="5308600"/>
            <a:chExt cx="8610600" cy="533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5308600"/>
              <a:ext cx="8369300" cy="5207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600" y="5422900"/>
              <a:ext cx="304800" cy="4191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204789" y="5220695"/>
            <a:ext cx="8595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Palatino Linotype"/>
                <a:cs typeface="Palatino Linotype"/>
              </a:rPr>
              <a:t>The</a:t>
            </a:r>
            <a:r>
              <a:rPr sz="3600" i="1" spc="-30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Practical</a:t>
            </a:r>
            <a:r>
              <a:rPr sz="3600" i="1" spc="-3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Steps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in</a:t>
            </a:r>
            <a:r>
              <a:rPr sz="3600" i="1" spc="-30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the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Forgiveness</a:t>
            </a:r>
            <a:r>
              <a:rPr sz="3600" i="1" spc="-30" dirty="0">
                <a:latin typeface="Palatino Linotype"/>
                <a:cs typeface="Palatino Linotype"/>
              </a:rPr>
              <a:t> </a:t>
            </a:r>
            <a:r>
              <a:rPr sz="3600" i="1" spc="-10" dirty="0">
                <a:latin typeface="Palatino Linotype"/>
                <a:cs typeface="Palatino Linotype"/>
              </a:rPr>
              <a:t>Journey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9264" y="2776934"/>
            <a:ext cx="8906179" cy="41996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753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04799" cy="9753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5003" y="905507"/>
            <a:ext cx="3557197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u="sng" spc="-2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TAKE</a:t>
            </a:r>
            <a:r>
              <a:rPr sz="2900" b="1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900" b="1" u="sng" spc="-3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AWAY</a:t>
            </a:r>
            <a:r>
              <a:rPr sz="2900" b="1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900" b="1" u="sng" spc="-1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Points:</a:t>
            </a:r>
            <a:endParaRPr sz="29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5003" y="2258097"/>
            <a:ext cx="10802620" cy="589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3875" indent="-5111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3875" algn="l"/>
                <a:tab pos="3122930" algn="l"/>
              </a:tabLst>
            </a:pPr>
            <a:r>
              <a:rPr sz="2000" spc="-10" dirty="0">
                <a:latin typeface="Arial"/>
                <a:cs typeface="Arial"/>
              </a:rPr>
              <a:t>Forgiveness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Divine.</a:t>
            </a:r>
            <a:r>
              <a:rPr sz="2000" dirty="0">
                <a:latin typeface="Arial"/>
                <a:cs typeface="Arial"/>
              </a:rPr>
              <a:t>	A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gift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God.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577215" indent="-564515">
              <a:lnSpc>
                <a:spcPct val="100000"/>
              </a:lnSpc>
              <a:buAutoNum type="arabicPeriod"/>
              <a:tabLst>
                <a:tab pos="577215" algn="l"/>
              </a:tabLst>
            </a:pPr>
            <a:r>
              <a:rPr sz="2000" spc="-10" dirty="0">
                <a:latin typeface="Arial"/>
                <a:cs typeface="Arial"/>
              </a:rPr>
              <a:t>Forgiveness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necessary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medicine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broken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relationships,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broken</a:t>
            </a:r>
            <a:r>
              <a:rPr sz="2000" spc="-10" dirty="0">
                <a:latin typeface="Arial"/>
                <a:cs typeface="Arial"/>
              </a:rPr>
              <a:t> spouses.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12700" marR="718820" indent="564515">
              <a:lnSpc>
                <a:spcPct val="100000"/>
              </a:lnSpc>
              <a:buAutoNum type="arabicPeriod"/>
              <a:tabLst>
                <a:tab pos="577215" algn="l"/>
              </a:tabLst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forgiveness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God,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forgiveness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share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with </a:t>
            </a:r>
            <a:r>
              <a:rPr sz="2000" spc="-10" dirty="0">
                <a:latin typeface="Arial"/>
                <a:cs typeface="Arial"/>
              </a:rPr>
              <a:t>others.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577215" indent="-564515">
              <a:lnSpc>
                <a:spcPct val="100000"/>
              </a:lnSpc>
              <a:buAutoNum type="arabicPeriod"/>
              <a:tabLst>
                <a:tab pos="577215" algn="l"/>
              </a:tabLst>
            </a:pPr>
            <a:r>
              <a:rPr sz="2000" spc="-10" dirty="0">
                <a:latin typeface="Arial"/>
                <a:cs typeface="Arial"/>
              </a:rPr>
              <a:t>Forgiveness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God,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us,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cooperation.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2050" dirty="0">
              <a:latin typeface="Arial"/>
              <a:cs typeface="Arial"/>
            </a:endParaRPr>
          </a:p>
          <a:p>
            <a:pPr marL="12700" marR="31750" indent="564515">
              <a:lnSpc>
                <a:spcPct val="100000"/>
              </a:lnSpc>
              <a:buAutoNum type="arabicPeriod"/>
              <a:tabLst>
                <a:tab pos="577215" algn="l"/>
              </a:tabLst>
            </a:pPr>
            <a:r>
              <a:rPr sz="2000" spc="-145" dirty="0">
                <a:latin typeface="Arial"/>
                <a:cs typeface="Arial"/>
              </a:rPr>
              <a:t>To</a:t>
            </a:r>
            <a:r>
              <a:rPr sz="2000" dirty="0">
                <a:latin typeface="Arial"/>
                <a:cs typeface="Arial"/>
              </a:rPr>
              <a:t> forgive is </a:t>
            </a:r>
            <a:r>
              <a:rPr sz="2000" spc="50" dirty="0">
                <a:latin typeface="Arial"/>
                <a:cs typeface="Arial"/>
              </a:rPr>
              <a:t>to</a:t>
            </a:r>
            <a:r>
              <a:rPr sz="2000" dirty="0">
                <a:latin typeface="Arial"/>
                <a:cs typeface="Arial"/>
              </a:rPr>
              <a:t> be like God. When we forgive, we become like God, more like the Image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Christ.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2150" dirty="0">
              <a:latin typeface="Arial"/>
              <a:cs typeface="Arial"/>
            </a:endParaRPr>
          </a:p>
          <a:p>
            <a:pPr marL="577215" indent="-564515">
              <a:lnSpc>
                <a:spcPct val="100000"/>
              </a:lnSpc>
              <a:buAutoNum type="arabicPeriod"/>
              <a:tabLst>
                <a:tab pos="577215" algn="l"/>
              </a:tabLst>
            </a:pPr>
            <a:r>
              <a:rPr sz="2000" spc="-10" dirty="0">
                <a:latin typeface="Arial"/>
                <a:cs typeface="Arial"/>
              </a:rPr>
              <a:t>Forgiveness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manifestation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(epiphany)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God’s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highest &amp;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deepest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love: </a:t>
            </a:r>
            <a:r>
              <a:rPr sz="2000" b="1" spc="-10" dirty="0">
                <a:latin typeface="Arial"/>
                <a:cs typeface="Arial"/>
              </a:rPr>
              <a:t>Mercy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2250" dirty="0">
              <a:latin typeface="Arial"/>
              <a:cs typeface="Arial"/>
            </a:endParaRPr>
          </a:p>
          <a:p>
            <a:pPr marL="577215" indent="-564515">
              <a:lnSpc>
                <a:spcPct val="100000"/>
              </a:lnSpc>
              <a:buAutoNum type="arabicPeriod"/>
              <a:tabLst>
                <a:tab pos="577215" algn="l"/>
              </a:tabLst>
            </a:pPr>
            <a:r>
              <a:rPr sz="2000" dirty="0">
                <a:latin typeface="Arial"/>
                <a:cs typeface="Arial"/>
              </a:rPr>
              <a:t>Hurts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wounds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INVITATIONS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share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Paschal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Mystery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Christ.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596900" marR="5080">
              <a:lnSpc>
                <a:spcPct val="104200"/>
              </a:lnSpc>
              <a:spcBef>
                <a:spcPts val="2140"/>
              </a:spcBef>
              <a:tabLst>
                <a:tab pos="9118600" algn="l"/>
              </a:tabLst>
            </a:pPr>
            <a:r>
              <a:rPr sz="2000" b="1" i="1" dirty="0">
                <a:latin typeface="Arial"/>
                <a:cs typeface="Arial"/>
              </a:rPr>
              <a:t>*Some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of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the most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powerful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stories of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spc="-25" dirty="0">
                <a:latin typeface="Arial"/>
                <a:cs typeface="Arial"/>
              </a:rPr>
              <a:t>forgiveness</a:t>
            </a:r>
            <a:r>
              <a:rPr sz="2000" b="1" i="1" dirty="0">
                <a:latin typeface="Arial"/>
                <a:cs typeface="Arial"/>
              </a:rPr>
              <a:t> are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in</a:t>
            </a:r>
            <a:r>
              <a:rPr sz="2000" b="1" i="1" spc="-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the </a:t>
            </a:r>
            <a:r>
              <a:rPr sz="2000" b="1" i="1" spc="-10" dirty="0">
                <a:latin typeface="Arial"/>
                <a:cs typeface="Arial"/>
              </a:rPr>
              <a:t>Gospels.</a:t>
            </a:r>
            <a:r>
              <a:rPr sz="2000" b="1" i="1" dirty="0">
                <a:latin typeface="Arial"/>
                <a:cs typeface="Arial"/>
              </a:rPr>
              <a:t>	Therefore,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spc="25" dirty="0">
                <a:latin typeface="Arial"/>
                <a:cs typeface="Arial"/>
              </a:rPr>
              <a:t>we </a:t>
            </a:r>
            <a:r>
              <a:rPr sz="2000" b="1" i="1" spc="-20" dirty="0">
                <a:latin typeface="Arial"/>
                <a:cs typeface="Arial"/>
              </a:rPr>
              <a:t>should</a:t>
            </a:r>
            <a:r>
              <a:rPr sz="2000" b="1" i="1" spc="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read</a:t>
            </a:r>
            <a:r>
              <a:rPr sz="2000" b="1" i="1" spc="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and</a:t>
            </a:r>
            <a:r>
              <a:rPr sz="2000" b="1" i="1" spc="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meditate</a:t>
            </a:r>
            <a:r>
              <a:rPr sz="2000" b="1" i="1" spc="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on</a:t>
            </a:r>
            <a:r>
              <a:rPr sz="2000" b="1" i="1" spc="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Scripture</a:t>
            </a:r>
            <a:r>
              <a:rPr sz="2000" b="1" i="1" spc="3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and</a:t>
            </a:r>
            <a:r>
              <a:rPr sz="2000" b="1" i="1" spc="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the</a:t>
            </a:r>
            <a:r>
              <a:rPr sz="2000" b="1" i="1" spc="3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Gospels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02" y="0"/>
              <a:ext cx="12948196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862"/>
              <a:ext cx="13004800" cy="9652635"/>
            </a:xfrm>
            <a:custGeom>
              <a:avLst/>
              <a:gdLst/>
              <a:ahLst/>
              <a:cxnLst/>
              <a:rect l="l" t="t" r="r" b="b"/>
              <a:pathLst>
                <a:path w="13004800" h="9652635">
                  <a:moveTo>
                    <a:pt x="13004800" y="0"/>
                  </a:moveTo>
                  <a:lnTo>
                    <a:pt x="0" y="0"/>
                  </a:lnTo>
                  <a:lnTo>
                    <a:pt x="0" y="9652501"/>
                  </a:lnTo>
                  <a:lnTo>
                    <a:pt x="13004800" y="9652501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E4C973">
                <a:alpha val="776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1420">
              <a:lnSpc>
                <a:spcPct val="100000"/>
              </a:lnSpc>
              <a:spcBef>
                <a:spcPts val="100"/>
              </a:spcBef>
            </a:pPr>
            <a:r>
              <a:rPr dirty="0"/>
              <a:t>Resources</a:t>
            </a:r>
            <a:r>
              <a:rPr spc="-55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spc="-10" dirty="0"/>
              <a:t>Forgiveness: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0825" indent="-25082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50825" algn="l"/>
              </a:tabLst>
            </a:pPr>
            <a:r>
              <a:rPr dirty="0"/>
              <a:t> ​</a:t>
            </a:r>
            <a:r>
              <a:rPr spc="-10" dirty="0"/>
              <a:t>PRAYERS:</a:t>
            </a:r>
          </a:p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b="0" u="none" dirty="0">
                <a:latin typeface="Palatino Linotype"/>
                <a:cs typeface="Palatino Linotype"/>
              </a:rPr>
              <a:t>-Psalm</a:t>
            </a:r>
            <a:r>
              <a:rPr b="0" u="none" spc="-5" dirty="0">
                <a:latin typeface="Palatino Linotype"/>
                <a:cs typeface="Palatino Linotype"/>
              </a:rPr>
              <a:t> </a:t>
            </a:r>
            <a:r>
              <a:rPr b="0" u="none" spc="-25" dirty="0">
                <a:latin typeface="Palatino Linotype"/>
                <a:cs typeface="Palatino Linotype"/>
              </a:rPr>
              <a:t>51</a:t>
            </a:r>
          </a:p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b="0" u="none" dirty="0">
                <a:latin typeface="Palatino Linotype"/>
                <a:cs typeface="Palatino Linotype"/>
              </a:rPr>
              <a:t>-Surrender</a:t>
            </a:r>
            <a:r>
              <a:rPr b="0" u="none" spc="-50" dirty="0">
                <a:latin typeface="Palatino Linotype"/>
                <a:cs typeface="Palatino Linotype"/>
              </a:rPr>
              <a:t> </a:t>
            </a:r>
            <a:r>
              <a:rPr b="0" u="none" spc="-10" dirty="0">
                <a:latin typeface="Palatino Linotype"/>
                <a:cs typeface="Palatino Linotype"/>
              </a:rPr>
              <a:t>Novena</a:t>
            </a:r>
          </a:p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b="0" u="none" dirty="0">
                <a:latin typeface="Palatino Linotype"/>
                <a:cs typeface="Palatino Linotype"/>
              </a:rPr>
              <a:t>-Litany</a:t>
            </a:r>
            <a:r>
              <a:rPr b="0" u="none" spc="-1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of</a:t>
            </a:r>
            <a:r>
              <a:rPr b="0" u="none" spc="-10" dirty="0">
                <a:latin typeface="Palatino Linotype"/>
                <a:cs typeface="Palatino Linotype"/>
              </a:rPr>
              <a:t> Humility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Palatino Linotype"/>
              <a:cs typeface="Palatino Linotype"/>
            </a:endParaRPr>
          </a:p>
          <a:p>
            <a:pPr marL="250825" indent="-250825">
              <a:lnSpc>
                <a:spcPct val="100000"/>
              </a:lnSpc>
              <a:buAutoNum type="arabicPeriod" startAt="2"/>
              <a:tabLst>
                <a:tab pos="250825" algn="l"/>
              </a:tabLst>
            </a:pPr>
            <a:r>
              <a:rPr dirty="0"/>
              <a:t> ​</a:t>
            </a:r>
            <a:r>
              <a:rPr spc="-10" dirty="0"/>
              <a:t>Books</a:t>
            </a:r>
            <a:r>
              <a:rPr b="0" spc="-10" dirty="0">
                <a:latin typeface="Palatino Linotype"/>
                <a:cs typeface="Palatino Linotype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b="0" u="none" dirty="0">
                <a:latin typeface="Palatino Linotype"/>
                <a:cs typeface="Palatino Linotype"/>
              </a:rPr>
              <a:t>-“Everybody</a:t>
            </a:r>
            <a:r>
              <a:rPr b="0" u="none" spc="-2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Need</a:t>
            </a:r>
            <a:r>
              <a:rPr b="0" u="none" spc="-2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to</a:t>
            </a:r>
            <a:r>
              <a:rPr b="0" u="none" spc="-2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Forgive</a:t>
            </a:r>
            <a:r>
              <a:rPr b="0" u="none" spc="-2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Somebody”</a:t>
            </a:r>
            <a:r>
              <a:rPr b="0" u="none" spc="-15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by</a:t>
            </a:r>
            <a:r>
              <a:rPr b="0" u="none" spc="-11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Allen</a:t>
            </a:r>
            <a:r>
              <a:rPr b="0" u="none" spc="-20" dirty="0">
                <a:latin typeface="Palatino Linotype"/>
                <a:cs typeface="Palatino Linotype"/>
              </a:rPr>
              <a:t> Hunt</a:t>
            </a:r>
          </a:p>
          <a:p>
            <a:pPr marL="197485" lvl="1" indent="-184785">
              <a:lnSpc>
                <a:spcPct val="100000"/>
              </a:lnSpc>
              <a:spcBef>
                <a:spcPts val="400"/>
              </a:spcBef>
              <a:buChar char="-"/>
              <a:tabLst>
                <a:tab pos="197485" algn="l"/>
              </a:tabLst>
            </a:pPr>
            <a:r>
              <a:rPr sz="2500" dirty="0">
                <a:latin typeface="Palatino Linotype"/>
                <a:cs typeface="Palatino Linotype"/>
              </a:rPr>
              <a:t>“How</a:t>
            </a:r>
            <a:r>
              <a:rPr sz="2500" spc="-3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to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Forgive</a:t>
            </a:r>
            <a:r>
              <a:rPr sz="2500" spc="-60" dirty="0">
                <a:latin typeface="Palatino Linotype"/>
                <a:cs typeface="Palatino Linotype"/>
              </a:rPr>
              <a:t> </a:t>
            </a:r>
            <a:r>
              <a:rPr sz="2500" spc="-20" dirty="0">
                <a:latin typeface="Palatino Linotype"/>
                <a:cs typeface="Palatino Linotype"/>
              </a:rPr>
              <a:t>Yourself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and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Others: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Steps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to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Reconciliation”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by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Father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spc="-10" dirty="0">
                <a:latin typeface="Palatino Linotype"/>
                <a:cs typeface="Palatino Linotype"/>
              </a:rPr>
              <a:t>Tobin</a:t>
            </a:r>
            <a:endParaRPr sz="2500" dirty="0">
              <a:latin typeface="Palatino Linotype"/>
              <a:cs typeface="Palatino Linotype"/>
            </a:endParaRPr>
          </a:p>
          <a:p>
            <a:pPr marL="12700" marR="5080" lvl="1" indent="184785">
              <a:lnSpc>
                <a:spcPct val="113300"/>
              </a:lnSpc>
              <a:buChar char="-"/>
              <a:tabLst>
                <a:tab pos="197485" algn="l"/>
              </a:tabLst>
            </a:pPr>
            <a:r>
              <a:rPr sz="2500" dirty="0">
                <a:latin typeface="Palatino Linotype"/>
                <a:cs typeface="Palatino Linotype"/>
              </a:rPr>
              <a:t>“Be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Healed:</a:t>
            </a:r>
            <a:r>
              <a:rPr sz="2500" spc="-10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A</a:t>
            </a:r>
            <a:r>
              <a:rPr sz="2500" spc="-15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Guide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to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Encountering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Powerful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Love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Jesus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in</a:t>
            </a:r>
            <a:r>
              <a:rPr sz="2500" spc="-60" dirty="0">
                <a:latin typeface="Palatino Linotype"/>
                <a:cs typeface="Palatino Linotype"/>
              </a:rPr>
              <a:t> </a:t>
            </a:r>
            <a:r>
              <a:rPr sz="2500" spc="-25" dirty="0">
                <a:latin typeface="Palatino Linotype"/>
                <a:cs typeface="Palatino Linotype"/>
              </a:rPr>
              <a:t>Your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Life"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by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spc="-25" dirty="0">
                <a:latin typeface="Palatino Linotype"/>
                <a:cs typeface="Palatino Linotype"/>
              </a:rPr>
              <a:t>Bob </a:t>
            </a:r>
            <a:r>
              <a:rPr sz="2500" spc="-10" dirty="0">
                <a:latin typeface="Palatino Linotype"/>
                <a:cs typeface="Palatino Linotype"/>
              </a:rPr>
              <a:t>Schuchts</a:t>
            </a:r>
            <a:endParaRPr sz="25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dirty="0"/>
              <a:t> 3. </a:t>
            </a:r>
            <a:r>
              <a:rPr spc="-10" dirty="0"/>
              <a:t>Podcasts:</a:t>
            </a:r>
          </a:p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b="0" u="none" dirty="0">
                <a:latin typeface="Palatino Linotype"/>
                <a:cs typeface="Palatino Linotype"/>
              </a:rPr>
              <a:t>-“Restore</a:t>
            </a:r>
            <a:r>
              <a:rPr b="0" u="none" spc="-25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the</a:t>
            </a:r>
            <a:r>
              <a:rPr b="0" u="none" spc="-15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Glory”</a:t>
            </a:r>
            <a:r>
              <a:rPr b="0" u="none" spc="-10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by</a:t>
            </a:r>
            <a:r>
              <a:rPr b="0" u="none" spc="-15" dirty="0">
                <a:latin typeface="Palatino Linotype"/>
                <a:cs typeface="Palatino Linotype"/>
              </a:rPr>
              <a:t> </a:t>
            </a:r>
            <a:r>
              <a:rPr b="0" u="none" dirty="0">
                <a:latin typeface="Palatino Linotype"/>
                <a:cs typeface="Palatino Linotype"/>
              </a:rPr>
              <a:t>Bob</a:t>
            </a:r>
            <a:r>
              <a:rPr b="0" u="none" spc="-10" dirty="0">
                <a:latin typeface="Palatino Linotype"/>
                <a:cs typeface="Palatino Linotype"/>
              </a:rPr>
              <a:t> Schuchts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753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3004799" cy="9753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26982" y="2191808"/>
            <a:ext cx="526478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240" dirty="0">
                <a:solidFill>
                  <a:srgbClr val="000000"/>
                </a:solidFill>
                <a:latin typeface="Book Antiqua"/>
                <a:cs typeface="Book Antiqua"/>
              </a:rPr>
              <a:t>CONFERENCE</a:t>
            </a:r>
            <a:r>
              <a:rPr sz="3700" b="1"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3700" b="1" spc="-265" dirty="0">
                <a:solidFill>
                  <a:srgbClr val="000000"/>
                </a:solidFill>
                <a:latin typeface="Book Antiqua"/>
                <a:cs typeface="Book Antiqua"/>
              </a:rPr>
              <a:t>OUTLINE:</a:t>
            </a:r>
            <a:endParaRPr sz="37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8111" y="3641488"/>
            <a:ext cx="11066145" cy="3500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7025">
              <a:lnSpc>
                <a:spcPct val="100000"/>
              </a:lnSpc>
              <a:spcBef>
                <a:spcPts val="100"/>
              </a:spcBef>
              <a:buFont typeface="Book Antiqua"/>
              <a:buAutoNum type="arabicPeriod"/>
              <a:tabLst>
                <a:tab pos="334645" algn="l"/>
                <a:tab pos="4007485" algn="l"/>
              </a:tabLst>
            </a:pPr>
            <a:r>
              <a:rPr sz="3300" b="1" i="1" spc="-445" dirty="0">
                <a:latin typeface="Book Antiqua"/>
                <a:cs typeface="Book Antiqua"/>
              </a:rPr>
              <a:t>“What</a:t>
            </a:r>
            <a:r>
              <a:rPr sz="3300" b="1" i="1" spc="-50" dirty="0">
                <a:latin typeface="Book Antiqua"/>
                <a:cs typeface="Book Antiqua"/>
              </a:rPr>
              <a:t> </a:t>
            </a:r>
            <a:r>
              <a:rPr sz="3300" b="1" i="1" spc="-375" dirty="0">
                <a:latin typeface="Book Antiqua"/>
                <a:cs typeface="Book Antiqua"/>
              </a:rPr>
              <a:t>is</a:t>
            </a:r>
            <a:r>
              <a:rPr sz="3300" b="1" i="1" spc="-50" dirty="0">
                <a:latin typeface="Book Antiqua"/>
                <a:cs typeface="Book Antiqua"/>
              </a:rPr>
              <a:t> </a:t>
            </a:r>
            <a:r>
              <a:rPr sz="3300" b="1" i="1" spc="-375" dirty="0">
                <a:latin typeface="Book Antiqua"/>
                <a:cs typeface="Book Antiqua"/>
              </a:rPr>
              <a:t>Forgiveness?”:</a:t>
            </a:r>
            <a:r>
              <a:rPr sz="3300" b="1" i="1" dirty="0">
                <a:latin typeface="Book Antiqua"/>
                <a:cs typeface="Book Antiqua"/>
              </a:rPr>
              <a:t>	</a:t>
            </a:r>
            <a:r>
              <a:rPr sz="3300" b="1" spc="-280" dirty="0">
                <a:latin typeface="Book Antiqua"/>
                <a:cs typeface="Book Antiqua"/>
              </a:rPr>
              <a:t>Understanding</a:t>
            </a:r>
            <a:r>
              <a:rPr sz="3300" b="1" spc="-30" dirty="0">
                <a:latin typeface="Book Antiqua"/>
                <a:cs typeface="Book Antiqua"/>
              </a:rPr>
              <a:t> </a:t>
            </a:r>
            <a:r>
              <a:rPr sz="3300" b="1" spc="-215" dirty="0">
                <a:latin typeface="Book Antiqua"/>
                <a:cs typeface="Book Antiqua"/>
              </a:rPr>
              <a:t>the</a:t>
            </a:r>
            <a:r>
              <a:rPr sz="3300" b="1" spc="-30" dirty="0">
                <a:latin typeface="Book Antiqua"/>
                <a:cs typeface="Book Antiqua"/>
              </a:rPr>
              <a:t> </a:t>
            </a:r>
            <a:r>
              <a:rPr sz="3300" b="1" spc="-325" dirty="0">
                <a:latin typeface="Book Antiqua"/>
                <a:cs typeface="Book Antiqua"/>
              </a:rPr>
              <a:t>Meaning</a:t>
            </a:r>
            <a:r>
              <a:rPr sz="3300" b="1" spc="-30" dirty="0">
                <a:latin typeface="Book Antiqua"/>
                <a:cs typeface="Book Antiqua"/>
              </a:rPr>
              <a:t> </a:t>
            </a:r>
            <a:r>
              <a:rPr sz="3300" b="1" spc="-270" dirty="0">
                <a:latin typeface="Book Antiqua"/>
                <a:cs typeface="Book Antiqua"/>
              </a:rPr>
              <a:t>of</a:t>
            </a:r>
            <a:r>
              <a:rPr sz="3300" b="1" spc="-30" dirty="0">
                <a:latin typeface="Book Antiqua"/>
                <a:cs typeface="Book Antiqua"/>
              </a:rPr>
              <a:t> </a:t>
            </a:r>
            <a:r>
              <a:rPr sz="3300" b="1" spc="-295" dirty="0">
                <a:latin typeface="Book Antiqua"/>
                <a:cs typeface="Book Antiqua"/>
              </a:rPr>
              <a:t>Forgiveness</a:t>
            </a:r>
            <a:endParaRPr sz="33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3150">
              <a:latin typeface="Book Antiqua"/>
              <a:cs typeface="Book Antiqua"/>
            </a:endParaRPr>
          </a:p>
          <a:p>
            <a:pPr marL="363855" indent="-351155">
              <a:lnSpc>
                <a:spcPct val="100000"/>
              </a:lnSpc>
              <a:buFont typeface="Book Antiqua"/>
              <a:buAutoNum type="arabicPeriod"/>
              <a:tabLst>
                <a:tab pos="363855" algn="l"/>
              </a:tabLst>
            </a:pPr>
            <a:r>
              <a:rPr sz="3300" b="1" i="1" spc="-475" dirty="0">
                <a:latin typeface="Book Antiqua"/>
                <a:cs typeface="Book Antiqua"/>
              </a:rPr>
              <a:t>“Why</a:t>
            </a:r>
            <a:r>
              <a:rPr sz="3300" b="1" i="1" spc="-50" dirty="0">
                <a:latin typeface="Book Antiqua"/>
                <a:cs typeface="Book Antiqua"/>
              </a:rPr>
              <a:t> </a:t>
            </a:r>
            <a:r>
              <a:rPr sz="3300" b="1" i="1" spc="-360" dirty="0">
                <a:latin typeface="Book Antiqua"/>
                <a:cs typeface="Book Antiqua"/>
              </a:rPr>
              <a:t>Forgive?”</a:t>
            </a:r>
            <a:r>
              <a:rPr sz="3300" b="1" spc="-360" dirty="0">
                <a:latin typeface="Book Antiqua"/>
                <a:cs typeface="Book Antiqua"/>
              </a:rPr>
              <a:t>:</a:t>
            </a:r>
            <a:r>
              <a:rPr sz="3300" b="1" spc="-45" dirty="0">
                <a:latin typeface="Book Antiqua"/>
                <a:cs typeface="Book Antiqua"/>
              </a:rPr>
              <a:t> </a:t>
            </a:r>
            <a:r>
              <a:rPr sz="3300" b="1" spc="-65" dirty="0">
                <a:latin typeface="Calibri"/>
                <a:cs typeface="Calibri"/>
              </a:rPr>
              <a:t>Th</a:t>
            </a:r>
            <a:r>
              <a:rPr sz="3300" b="1" spc="-65" dirty="0">
                <a:latin typeface="Book Antiqua"/>
                <a:cs typeface="Book Antiqua"/>
              </a:rPr>
              <a:t>e</a:t>
            </a:r>
            <a:r>
              <a:rPr sz="3300" b="1" spc="-50" dirty="0">
                <a:latin typeface="Book Antiqua"/>
                <a:cs typeface="Book Antiqua"/>
              </a:rPr>
              <a:t> </a:t>
            </a:r>
            <a:r>
              <a:rPr sz="3300" b="1" spc="-225" dirty="0">
                <a:latin typeface="Book Antiqua"/>
                <a:cs typeface="Book Antiqua"/>
              </a:rPr>
              <a:t>Importance</a:t>
            </a:r>
            <a:r>
              <a:rPr sz="3300" b="1" spc="-45" dirty="0">
                <a:latin typeface="Book Antiqua"/>
                <a:cs typeface="Book Antiqua"/>
              </a:rPr>
              <a:t> </a:t>
            </a:r>
            <a:r>
              <a:rPr sz="3300" b="1" spc="-270" dirty="0">
                <a:latin typeface="Book Antiqua"/>
                <a:cs typeface="Book Antiqua"/>
              </a:rPr>
              <a:t>of</a:t>
            </a:r>
            <a:r>
              <a:rPr sz="3300" b="1" spc="-50" dirty="0">
                <a:latin typeface="Book Antiqua"/>
                <a:cs typeface="Book Antiqua"/>
              </a:rPr>
              <a:t> </a:t>
            </a:r>
            <a:r>
              <a:rPr sz="3300" b="1" spc="-295" dirty="0">
                <a:latin typeface="Book Antiqua"/>
                <a:cs typeface="Book Antiqua"/>
              </a:rPr>
              <a:t>Forgiveness</a:t>
            </a:r>
            <a:endParaRPr sz="33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3150">
              <a:latin typeface="Book Antiqua"/>
              <a:cs typeface="Book Antiqua"/>
            </a:endParaRPr>
          </a:p>
          <a:p>
            <a:pPr marL="360045" indent="-3473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0045" algn="l"/>
                <a:tab pos="3167380" algn="l"/>
              </a:tabLst>
            </a:pPr>
            <a:r>
              <a:rPr sz="3300" b="1" spc="-350" dirty="0">
                <a:latin typeface="Book Antiqua"/>
                <a:cs typeface="Book Antiqua"/>
              </a:rPr>
              <a:t>“</a:t>
            </a:r>
            <a:r>
              <a:rPr sz="3300" b="1" i="1" spc="-350" dirty="0">
                <a:latin typeface="Book Antiqua"/>
                <a:cs typeface="Book Antiqua"/>
              </a:rPr>
              <a:t>Christ</a:t>
            </a:r>
            <a:r>
              <a:rPr sz="3300" b="1" i="1" spc="-30" dirty="0">
                <a:latin typeface="Book Antiqua"/>
                <a:cs typeface="Book Antiqua"/>
              </a:rPr>
              <a:t> </a:t>
            </a:r>
            <a:r>
              <a:rPr sz="3300" b="1" i="1" spc="-385" dirty="0">
                <a:latin typeface="Book Antiqua"/>
                <a:cs typeface="Book Antiqua"/>
              </a:rPr>
              <a:t>Forgives”</a:t>
            </a:r>
            <a:r>
              <a:rPr sz="3300" b="1" spc="-385" dirty="0">
                <a:latin typeface="Book Antiqua"/>
                <a:cs typeface="Book Antiqua"/>
              </a:rPr>
              <a:t>:</a:t>
            </a:r>
            <a:r>
              <a:rPr sz="3300" b="1" dirty="0">
                <a:latin typeface="Book Antiqua"/>
                <a:cs typeface="Book Antiqua"/>
              </a:rPr>
              <a:t>	</a:t>
            </a:r>
            <a:r>
              <a:rPr sz="3300" b="1" spc="-65" dirty="0">
                <a:latin typeface="Calibri"/>
                <a:cs typeface="Calibri"/>
              </a:rPr>
              <a:t>Th</a:t>
            </a:r>
            <a:r>
              <a:rPr sz="3300" b="1" spc="-65" dirty="0">
                <a:latin typeface="Book Antiqua"/>
                <a:cs typeface="Book Antiqua"/>
              </a:rPr>
              <a:t>e</a:t>
            </a:r>
            <a:r>
              <a:rPr sz="3300" b="1" spc="-55" dirty="0">
                <a:latin typeface="Book Antiqua"/>
                <a:cs typeface="Book Antiqua"/>
              </a:rPr>
              <a:t> </a:t>
            </a:r>
            <a:r>
              <a:rPr sz="3300" b="1" spc="-280" dirty="0">
                <a:latin typeface="Book Antiqua"/>
                <a:cs typeface="Book Antiqua"/>
              </a:rPr>
              <a:t>Paschal</a:t>
            </a:r>
            <a:r>
              <a:rPr sz="3300" b="1" spc="-55" dirty="0">
                <a:latin typeface="Book Antiqua"/>
                <a:cs typeface="Book Antiqua"/>
              </a:rPr>
              <a:t> </a:t>
            </a:r>
            <a:r>
              <a:rPr sz="3300" b="1" spc="-320" dirty="0">
                <a:latin typeface="Book Antiqua"/>
                <a:cs typeface="Book Antiqua"/>
              </a:rPr>
              <a:t>Dimension</a:t>
            </a:r>
            <a:r>
              <a:rPr sz="3300" b="1" spc="-50" dirty="0">
                <a:latin typeface="Book Antiqua"/>
                <a:cs typeface="Book Antiqua"/>
              </a:rPr>
              <a:t> </a:t>
            </a:r>
            <a:r>
              <a:rPr sz="3300" b="1" spc="-270" dirty="0">
                <a:latin typeface="Book Antiqua"/>
                <a:cs typeface="Book Antiqua"/>
              </a:rPr>
              <a:t>of</a:t>
            </a:r>
            <a:r>
              <a:rPr sz="3300" b="1" spc="-55" dirty="0">
                <a:latin typeface="Book Antiqua"/>
                <a:cs typeface="Book Antiqua"/>
              </a:rPr>
              <a:t> </a:t>
            </a:r>
            <a:r>
              <a:rPr sz="3300" b="1" spc="-295" dirty="0">
                <a:latin typeface="Book Antiqua"/>
                <a:cs typeface="Book Antiqua"/>
              </a:rPr>
              <a:t>Forgiveness</a:t>
            </a:r>
            <a:endParaRPr sz="33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3150">
              <a:latin typeface="Book Antiqua"/>
              <a:cs typeface="Book Antiqua"/>
            </a:endParaRPr>
          </a:p>
          <a:p>
            <a:pPr marL="375920" indent="-363220">
              <a:lnSpc>
                <a:spcPct val="100000"/>
              </a:lnSpc>
              <a:buAutoNum type="arabicPeriod"/>
              <a:tabLst>
                <a:tab pos="375920" algn="l"/>
              </a:tabLst>
            </a:pPr>
            <a:r>
              <a:rPr sz="3300" b="1" i="1" spc="-565" dirty="0">
                <a:latin typeface="Book Antiqua"/>
                <a:cs typeface="Book Antiqua"/>
              </a:rPr>
              <a:t>“How</a:t>
            </a:r>
            <a:r>
              <a:rPr sz="3300" b="1" i="1" spc="-40" dirty="0">
                <a:latin typeface="Book Antiqua"/>
                <a:cs typeface="Book Antiqua"/>
              </a:rPr>
              <a:t> </a:t>
            </a:r>
            <a:r>
              <a:rPr sz="3300" b="1" i="1" spc="-409" dirty="0">
                <a:latin typeface="Book Antiqua"/>
                <a:cs typeface="Book Antiqua"/>
              </a:rPr>
              <a:t>to</a:t>
            </a:r>
            <a:r>
              <a:rPr sz="3300" b="1" i="1" spc="-35" dirty="0">
                <a:latin typeface="Book Antiqua"/>
                <a:cs typeface="Book Antiqua"/>
              </a:rPr>
              <a:t> </a:t>
            </a:r>
            <a:r>
              <a:rPr sz="3300" b="1" i="1" spc="-350" dirty="0">
                <a:latin typeface="Book Antiqua"/>
                <a:cs typeface="Book Antiqua"/>
              </a:rPr>
              <a:t>forgive?”</a:t>
            </a:r>
            <a:r>
              <a:rPr sz="3300" b="1" spc="-350" dirty="0">
                <a:latin typeface="Book Antiqua"/>
                <a:cs typeface="Book Antiqua"/>
              </a:rPr>
              <a:t>:</a:t>
            </a:r>
            <a:r>
              <a:rPr sz="3300" b="1" spc="-35" dirty="0">
                <a:latin typeface="Book Antiqua"/>
                <a:cs typeface="Book Antiqua"/>
              </a:rPr>
              <a:t> </a:t>
            </a:r>
            <a:r>
              <a:rPr sz="3300" b="1" spc="-175" dirty="0">
                <a:latin typeface="Book Antiqua"/>
                <a:cs typeface="Book Antiqua"/>
              </a:rPr>
              <a:t>Practical</a:t>
            </a:r>
            <a:r>
              <a:rPr sz="3300" b="1" spc="-40" dirty="0">
                <a:latin typeface="Book Antiqua"/>
                <a:cs typeface="Book Antiqua"/>
              </a:rPr>
              <a:t> </a:t>
            </a:r>
            <a:r>
              <a:rPr sz="3300" b="1" spc="-265" dirty="0">
                <a:latin typeface="Book Antiqua"/>
                <a:cs typeface="Book Antiqua"/>
              </a:rPr>
              <a:t>Steps</a:t>
            </a:r>
            <a:r>
              <a:rPr sz="3300" b="1" spc="-35" dirty="0">
                <a:latin typeface="Book Antiqua"/>
                <a:cs typeface="Book Antiqua"/>
              </a:rPr>
              <a:t> </a:t>
            </a:r>
            <a:r>
              <a:rPr sz="3300" b="1" spc="-265" dirty="0">
                <a:latin typeface="Book Antiqua"/>
                <a:cs typeface="Book Antiqua"/>
              </a:rPr>
              <a:t>in</a:t>
            </a:r>
            <a:r>
              <a:rPr sz="3300" b="1" spc="-35" dirty="0">
                <a:latin typeface="Book Antiqua"/>
                <a:cs typeface="Book Antiqua"/>
              </a:rPr>
              <a:t> </a:t>
            </a:r>
            <a:r>
              <a:rPr sz="3300" b="1" spc="-215" dirty="0">
                <a:latin typeface="Book Antiqua"/>
                <a:cs typeface="Book Antiqua"/>
              </a:rPr>
              <a:t>the</a:t>
            </a:r>
            <a:r>
              <a:rPr sz="3300" b="1" spc="-35" dirty="0">
                <a:latin typeface="Book Antiqua"/>
                <a:cs typeface="Book Antiqua"/>
              </a:rPr>
              <a:t> </a:t>
            </a:r>
            <a:r>
              <a:rPr sz="3300" b="1" spc="-285" dirty="0">
                <a:latin typeface="Book Antiqua"/>
                <a:cs typeface="Book Antiqua"/>
              </a:rPr>
              <a:t>Forgiveness</a:t>
            </a:r>
            <a:r>
              <a:rPr sz="3300" b="1" spc="-40" dirty="0">
                <a:latin typeface="Book Antiqua"/>
                <a:cs typeface="Book Antiqua"/>
              </a:rPr>
              <a:t> </a:t>
            </a:r>
            <a:r>
              <a:rPr sz="3300" b="1" spc="-290" dirty="0">
                <a:latin typeface="Book Antiqua"/>
                <a:cs typeface="Book Antiqua"/>
              </a:rPr>
              <a:t>Journey</a:t>
            </a:r>
            <a:endParaRPr sz="33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02" y="0"/>
              <a:ext cx="12948196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5862"/>
              <a:ext cx="13004800" cy="9652635"/>
            </a:xfrm>
            <a:custGeom>
              <a:avLst/>
              <a:gdLst/>
              <a:ahLst/>
              <a:cxnLst/>
              <a:rect l="l" t="t" r="r" b="b"/>
              <a:pathLst>
                <a:path w="13004800" h="9652635">
                  <a:moveTo>
                    <a:pt x="13004800" y="0"/>
                  </a:moveTo>
                  <a:lnTo>
                    <a:pt x="0" y="0"/>
                  </a:lnTo>
                  <a:lnTo>
                    <a:pt x="0" y="9652501"/>
                  </a:lnTo>
                  <a:lnTo>
                    <a:pt x="13004800" y="9652501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E4C973">
                <a:alpha val="776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1420">
              <a:lnSpc>
                <a:spcPct val="100000"/>
              </a:lnSpc>
              <a:spcBef>
                <a:spcPts val="100"/>
              </a:spcBef>
            </a:pPr>
            <a:r>
              <a:rPr dirty="0"/>
              <a:t>Resources</a:t>
            </a:r>
            <a:r>
              <a:rPr spc="-55" dirty="0"/>
              <a:t> </a:t>
            </a:r>
            <a:r>
              <a:rPr dirty="0"/>
              <a:t>on</a:t>
            </a:r>
            <a:r>
              <a:rPr spc="-45" dirty="0"/>
              <a:t> </a:t>
            </a:r>
            <a:r>
              <a:rPr spc="-10" dirty="0"/>
              <a:t>Forgiveness: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4573" y="1824013"/>
            <a:ext cx="12009120" cy="731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 indent="-25082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50825" algn="l"/>
              </a:tabLst>
            </a:pPr>
            <a:r>
              <a:rPr sz="2500" b="1" u="sng" spc="-1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​Bible</a:t>
            </a: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Stories</a:t>
            </a:r>
            <a:r>
              <a:rPr sz="2500" b="1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500" b="1" u="sng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on</a:t>
            </a: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500" b="1" u="sng" spc="-1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Forgiveness</a:t>
            </a:r>
            <a:endParaRPr sz="2500" dirty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Palatino Linotype"/>
              <a:buAutoNum type="arabicPeriod" startAt="4"/>
            </a:pPr>
            <a:endParaRPr sz="2800" dirty="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  <a:tabLst>
                <a:tab pos="7439659" algn="l"/>
              </a:tabLst>
            </a:pPr>
            <a:r>
              <a:rPr sz="2500" spc="-10" dirty="0">
                <a:latin typeface="Palatino Linotype"/>
                <a:cs typeface="Palatino Linotype"/>
              </a:rPr>
              <a:t>-</a:t>
            </a:r>
            <a:r>
              <a:rPr sz="2500" dirty="0">
                <a:latin typeface="Palatino Linotype"/>
                <a:cs typeface="Palatino Linotype"/>
              </a:rPr>
              <a:t>healing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paralytics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let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down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from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0" dirty="0">
                <a:latin typeface="Palatino Linotype"/>
                <a:cs typeface="Palatino Linotype"/>
              </a:rPr>
              <a:t> roof.</a:t>
            </a:r>
            <a:r>
              <a:rPr sz="2500" dirty="0">
                <a:latin typeface="Palatino Linotype"/>
                <a:cs typeface="Palatino Linotype"/>
              </a:rPr>
              <a:t>	-Mark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2:1-</a:t>
            </a:r>
            <a:r>
              <a:rPr sz="2500" spc="-25" dirty="0">
                <a:latin typeface="Palatino Linotype"/>
                <a:cs typeface="Palatino Linotype"/>
              </a:rPr>
              <a:t>12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-Zacchaeus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Luke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19:1-</a:t>
            </a:r>
            <a:r>
              <a:rPr sz="2500" spc="-25" dirty="0">
                <a:latin typeface="Palatino Linotype"/>
                <a:cs typeface="Palatino Linotype"/>
              </a:rPr>
              <a:t>10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-a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woman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caught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in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adultery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forgiven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by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Jesus.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-John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8:1-</a:t>
            </a:r>
            <a:r>
              <a:rPr sz="2500" spc="-25" dirty="0">
                <a:latin typeface="Palatino Linotype"/>
                <a:cs typeface="Palatino Linotype"/>
              </a:rPr>
              <a:t>11</a:t>
            </a:r>
            <a:endParaRPr sz="2500" dirty="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</a:t>
            </a:r>
            <a:r>
              <a:rPr sz="2500" spc="-45" dirty="0">
                <a:latin typeface="Palatino Linotype"/>
                <a:cs typeface="Palatino Linotype"/>
              </a:rPr>
              <a:t>You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must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forgive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seventy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times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seven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spc="-10" dirty="0">
                <a:latin typeface="Palatino Linotype"/>
                <a:cs typeface="Palatino Linotype"/>
              </a:rPr>
              <a:t>(seventy-</a:t>
            </a:r>
            <a:r>
              <a:rPr sz="2500" dirty="0">
                <a:latin typeface="Palatino Linotype"/>
                <a:cs typeface="Palatino Linotype"/>
              </a:rPr>
              <a:t>seven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times);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Matt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18:21-</a:t>
            </a:r>
            <a:r>
              <a:rPr sz="2500" spc="-25" dirty="0">
                <a:latin typeface="Palatino Linotype"/>
                <a:cs typeface="Palatino Linotype"/>
              </a:rPr>
              <a:t>35</a:t>
            </a:r>
            <a:endParaRPr sz="2500" dirty="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-Anointing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Jesus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with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wine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by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Sinful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spc="-25" dirty="0">
                <a:latin typeface="Palatino Linotype"/>
                <a:cs typeface="Palatino Linotype"/>
              </a:rPr>
              <a:t>Woman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-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Luke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7:36-</a:t>
            </a:r>
            <a:r>
              <a:rPr sz="2500" spc="-25" dirty="0">
                <a:latin typeface="Palatino Linotype"/>
                <a:cs typeface="Palatino Linotype"/>
              </a:rPr>
              <a:t>50</a:t>
            </a:r>
            <a:endParaRPr sz="2500" dirty="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2500" spc="-10" dirty="0">
                <a:latin typeface="Palatino Linotype"/>
                <a:cs typeface="Palatino Linotype"/>
              </a:rPr>
              <a:t>-</a:t>
            </a:r>
            <a:r>
              <a:rPr sz="2500" dirty="0">
                <a:latin typeface="Palatino Linotype"/>
                <a:cs typeface="Palatino Linotype"/>
              </a:rPr>
              <a:t>Healing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blind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in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two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stages-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Mark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8:22-</a:t>
            </a:r>
            <a:r>
              <a:rPr sz="2500" spc="-25" dirty="0">
                <a:latin typeface="Palatino Linotype"/>
                <a:cs typeface="Palatino Linotype"/>
              </a:rPr>
              <a:t>26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  <a:tabLst>
                <a:tab pos="3502025" algn="l"/>
              </a:tabLst>
            </a:pPr>
            <a:r>
              <a:rPr sz="2500" dirty="0">
                <a:latin typeface="Palatino Linotype"/>
                <a:cs typeface="Palatino Linotype"/>
              </a:rPr>
              <a:t>-forgiveness</a:t>
            </a:r>
            <a:r>
              <a:rPr sz="2500" spc="-4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spc="-10" dirty="0">
                <a:latin typeface="Palatino Linotype"/>
                <a:cs typeface="Palatino Linotype"/>
              </a:rPr>
              <a:t>Peter</a:t>
            </a:r>
            <a:r>
              <a:rPr sz="2500" dirty="0">
                <a:latin typeface="Palatino Linotype"/>
                <a:cs typeface="Palatino Linotype"/>
              </a:rPr>
              <a:t>	-Luke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22:54-</a:t>
            </a:r>
            <a:r>
              <a:rPr sz="2500" spc="-25" dirty="0">
                <a:latin typeface="Palatino Linotype"/>
                <a:cs typeface="Palatino Linotype"/>
              </a:rPr>
              <a:t>65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  <a:tabLst>
                <a:tab pos="3561715" algn="l"/>
              </a:tabLst>
            </a:pPr>
            <a:r>
              <a:rPr sz="2500" dirty="0">
                <a:latin typeface="Palatino Linotype"/>
                <a:cs typeface="Palatino Linotype"/>
              </a:rPr>
              <a:t>-forgiveness</a:t>
            </a:r>
            <a:r>
              <a:rPr sz="2500" spc="-4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spc="-20" dirty="0">
                <a:latin typeface="Palatino Linotype"/>
                <a:cs typeface="Palatino Linotype"/>
              </a:rPr>
              <a:t>Judas</a:t>
            </a:r>
            <a:r>
              <a:rPr sz="2500" dirty="0">
                <a:latin typeface="Palatino Linotype"/>
                <a:cs typeface="Palatino Linotype"/>
              </a:rPr>
              <a:t>	-Luke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22: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47-</a:t>
            </a:r>
            <a:r>
              <a:rPr sz="2500" spc="-25" dirty="0">
                <a:latin typeface="Palatino Linotype"/>
                <a:cs typeface="Palatino Linotype"/>
              </a:rPr>
              <a:t>51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-Jesus</a:t>
            </a:r>
            <a:r>
              <a:rPr sz="2500" spc="-4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forgiving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on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Cross</a:t>
            </a:r>
            <a:r>
              <a:rPr sz="2500" spc="-2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-Luke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23:33-</a:t>
            </a:r>
            <a:r>
              <a:rPr sz="2500" spc="-25" dirty="0">
                <a:latin typeface="Palatino Linotype"/>
                <a:cs typeface="Palatino Linotype"/>
              </a:rPr>
              <a:t>43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-Prodigal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Son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-Luke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spc="-30" dirty="0">
                <a:latin typeface="Palatino Linotype"/>
                <a:cs typeface="Palatino Linotype"/>
              </a:rPr>
              <a:t>15:11-</a:t>
            </a:r>
            <a:r>
              <a:rPr sz="2500" spc="-25" dirty="0">
                <a:latin typeface="Palatino Linotype"/>
                <a:cs typeface="Palatino Linotype"/>
              </a:rPr>
              <a:t>32</a:t>
            </a:r>
            <a:endParaRPr sz="2500" dirty="0">
              <a:latin typeface="Palatino Linotype"/>
              <a:cs typeface="Palatino Linotype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2500" dirty="0">
                <a:latin typeface="Palatino Linotype"/>
                <a:cs typeface="Palatino Linotype"/>
              </a:rPr>
              <a:t>-Cross: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Father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Forgive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them.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I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have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forgiven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you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(sinners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Christ)-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Luke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22:33-</a:t>
            </a:r>
            <a:r>
              <a:rPr sz="2500" spc="-25" dirty="0">
                <a:latin typeface="Palatino Linotype"/>
                <a:cs typeface="Palatino Linotype"/>
              </a:rPr>
              <a:t>43</a:t>
            </a:r>
            <a:endParaRPr sz="2500" dirty="0">
              <a:latin typeface="Palatino Linotype"/>
              <a:cs typeface="Palatino Linotype"/>
            </a:endParaRP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2500" spc="-10" dirty="0">
                <a:latin typeface="Palatino Linotype"/>
                <a:cs typeface="Palatino Linotype"/>
              </a:rPr>
              <a:t>-</a:t>
            </a:r>
            <a:r>
              <a:rPr sz="2500" dirty="0">
                <a:latin typeface="Palatino Linotype"/>
                <a:cs typeface="Palatino Linotype"/>
              </a:rPr>
              <a:t>Genesis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37-50- Story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 Joseph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 </a:t>
            </a:r>
            <a:r>
              <a:rPr sz="2500" spc="-10" dirty="0">
                <a:latin typeface="Palatino Linotype"/>
                <a:cs typeface="Palatino Linotype"/>
              </a:rPr>
              <a:t>Egypt</a:t>
            </a:r>
            <a:endParaRPr sz="2500" dirty="0">
              <a:latin typeface="Palatino Linotype"/>
              <a:cs typeface="Palatino Linotype"/>
            </a:endParaRPr>
          </a:p>
          <a:p>
            <a:pPr marL="641985" lvl="1" indent="-172720">
              <a:lnSpc>
                <a:spcPct val="100000"/>
              </a:lnSpc>
              <a:spcBef>
                <a:spcPts val="400"/>
              </a:spcBef>
              <a:buChar char="-"/>
              <a:tabLst>
                <a:tab pos="641985" algn="l"/>
              </a:tabLst>
            </a:pPr>
            <a:r>
              <a:rPr sz="2500" dirty="0">
                <a:latin typeface="Palatino Linotype"/>
                <a:cs typeface="Palatino Linotype"/>
              </a:rPr>
              <a:t>Absalom’s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death-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Samuel</a:t>
            </a:r>
            <a:r>
              <a:rPr sz="2500" spc="-5" dirty="0">
                <a:latin typeface="Palatino Linotype"/>
                <a:cs typeface="Palatino Linotype"/>
              </a:rPr>
              <a:t> </a:t>
            </a:r>
            <a:r>
              <a:rPr sz="2500" spc="-25" dirty="0">
                <a:latin typeface="Palatino Linotype"/>
                <a:cs typeface="Palatino Linotype"/>
              </a:rPr>
              <a:t>18</a:t>
            </a:r>
            <a:endParaRPr sz="2500" dirty="0">
              <a:latin typeface="Palatino Linotype"/>
              <a:cs typeface="Palatino Linotype"/>
            </a:endParaRPr>
          </a:p>
          <a:p>
            <a:pPr marL="654050" lvl="1" indent="-184785">
              <a:lnSpc>
                <a:spcPct val="100000"/>
              </a:lnSpc>
              <a:spcBef>
                <a:spcPts val="400"/>
              </a:spcBef>
              <a:buChar char="-"/>
              <a:tabLst>
                <a:tab pos="654050" algn="l"/>
              </a:tabLst>
            </a:pPr>
            <a:r>
              <a:rPr sz="2500" dirty="0">
                <a:latin typeface="Palatino Linotype"/>
                <a:cs typeface="Palatino Linotype"/>
              </a:rPr>
              <a:t>Genesis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8:6-13,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20-22: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Noah;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Dove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and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olive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branch;</a:t>
            </a:r>
            <a:r>
              <a:rPr sz="2500" spc="-1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reconciliation;</a:t>
            </a:r>
            <a:r>
              <a:rPr sz="2500" spc="-10" dirty="0">
                <a:latin typeface="Palatino Linotype"/>
                <a:cs typeface="Palatino Linotype"/>
              </a:rPr>
              <a:t> peace;</a:t>
            </a:r>
            <a:endParaRPr sz="2500" dirty="0">
              <a:latin typeface="Palatino Linotype"/>
              <a:cs typeface="Palatino Linotype"/>
            </a:endParaRPr>
          </a:p>
          <a:p>
            <a:pPr marL="654050" lvl="1" indent="-184785">
              <a:lnSpc>
                <a:spcPct val="100000"/>
              </a:lnSpc>
              <a:spcBef>
                <a:spcPts val="400"/>
              </a:spcBef>
              <a:buChar char="-"/>
              <a:tabLst>
                <a:tab pos="654050" algn="l"/>
              </a:tabLst>
            </a:pPr>
            <a:r>
              <a:rPr sz="2500" dirty="0">
                <a:latin typeface="Palatino Linotype"/>
                <a:cs typeface="Palatino Linotype"/>
              </a:rPr>
              <a:t>Gen</a:t>
            </a:r>
            <a:r>
              <a:rPr sz="2500" spc="-3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6:5-8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God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regrets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during</a:t>
            </a:r>
            <a:r>
              <a:rPr sz="2500" spc="-20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the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time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dirty="0">
                <a:latin typeface="Palatino Linotype"/>
                <a:cs typeface="Palatino Linotype"/>
              </a:rPr>
              <a:t>of</a:t>
            </a:r>
            <a:r>
              <a:rPr sz="2500" spc="-15" dirty="0">
                <a:latin typeface="Palatino Linotype"/>
                <a:cs typeface="Palatino Linotype"/>
              </a:rPr>
              <a:t> </a:t>
            </a:r>
            <a:r>
              <a:rPr sz="2500" spc="-20" dirty="0">
                <a:latin typeface="Palatino Linotype"/>
                <a:cs typeface="Palatino Linotype"/>
              </a:rPr>
              <a:t>Noah</a:t>
            </a:r>
            <a:endParaRPr sz="25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0048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3004800" cy="9753600"/>
            </a:xfrm>
            <a:custGeom>
              <a:avLst/>
              <a:gdLst/>
              <a:ahLst/>
              <a:cxnLst/>
              <a:rect l="l" t="t" r="r" b="b"/>
              <a:pathLst>
                <a:path w="13004800" h="9753600">
                  <a:moveTo>
                    <a:pt x="13004800" y="0"/>
                  </a:moveTo>
                  <a:lnTo>
                    <a:pt x="0" y="0"/>
                  </a:lnTo>
                  <a:lnTo>
                    <a:pt x="0" y="9753600"/>
                  </a:lnTo>
                  <a:lnTo>
                    <a:pt x="13004800" y="9753600"/>
                  </a:lnTo>
                  <a:lnTo>
                    <a:pt x="13004800" y="0"/>
                  </a:lnTo>
                  <a:close/>
                </a:path>
              </a:pathLst>
            </a:custGeom>
            <a:solidFill>
              <a:srgbClr val="5C5A52">
                <a:alpha val="238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7100" y="622300"/>
              <a:ext cx="8610600" cy="5461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8920" y="484289"/>
            <a:ext cx="12187555" cy="72390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Miracle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Healing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Paralytic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9753600"/>
            <a:chOff x="0" y="0"/>
            <a:chExt cx="130048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799" y="3721100"/>
              <a:ext cx="6159500" cy="457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6899" y="3848100"/>
              <a:ext cx="139700" cy="3175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370430" y="3599361"/>
            <a:ext cx="6264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5625" algn="l"/>
                <a:tab pos="2418715" algn="l"/>
              </a:tabLst>
            </a:pPr>
            <a:r>
              <a:rPr sz="4200" spc="-20" dirty="0">
                <a:latin typeface="Palatino Linotype"/>
                <a:cs typeface="Palatino Linotype"/>
              </a:rPr>
              <a:t>WHAT</a:t>
            </a:r>
            <a:r>
              <a:rPr sz="4200" dirty="0">
                <a:latin typeface="Palatino Linotype"/>
                <a:cs typeface="Palatino Linotype"/>
              </a:rPr>
              <a:t>	</a:t>
            </a:r>
            <a:r>
              <a:rPr sz="4200" spc="-25" dirty="0">
                <a:latin typeface="Palatino Linotype"/>
                <a:cs typeface="Palatino Linotype"/>
              </a:rPr>
              <a:t>IS</a:t>
            </a:r>
            <a:r>
              <a:rPr sz="4200" dirty="0">
                <a:latin typeface="Palatino Linotype"/>
                <a:cs typeface="Palatino Linotype"/>
              </a:rPr>
              <a:t>	</a:t>
            </a:r>
            <a:r>
              <a:rPr sz="4200" spc="-10" dirty="0">
                <a:latin typeface="Palatino Linotype"/>
                <a:cs typeface="Palatino Linotype"/>
              </a:rPr>
              <a:t>FORGIVENESS:</a:t>
            </a:r>
            <a:endParaRPr sz="4200">
              <a:latin typeface="Palatino Linotype"/>
              <a:cs typeface="Palatino Linotyp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01900" y="5003800"/>
            <a:ext cx="8026400" cy="533400"/>
            <a:chOff x="2501900" y="5003800"/>
            <a:chExt cx="8026400" cy="533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1900" y="5003800"/>
              <a:ext cx="7848600" cy="533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9700" y="5118100"/>
              <a:ext cx="228600" cy="2921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79711" y="4915895"/>
            <a:ext cx="8045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Palatino Linotype"/>
                <a:cs typeface="Palatino Linotype"/>
              </a:rPr>
              <a:t>Understanding</a:t>
            </a:r>
            <a:r>
              <a:rPr sz="3600" i="1" spc="-2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the</a:t>
            </a:r>
            <a:r>
              <a:rPr sz="3600" i="1" spc="-10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Meaning</a:t>
            </a:r>
            <a:r>
              <a:rPr sz="3600" i="1" spc="-15" dirty="0">
                <a:latin typeface="Palatino Linotype"/>
                <a:cs typeface="Palatino Linotype"/>
              </a:rPr>
              <a:t> </a:t>
            </a:r>
            <a:r>
              <a:rPr sz="3600" i="1" dirty="0">
                <a:latin typeface="Palatino Linotype"/>
                <a:cs typeface="Palatino Linotype"/>
              </a:rPr>
              <a:t>of</a:t>
            </a:r>
            <a:r>
              <a:rPr sz="3600" i="1" spc="-15" dirty="0">
                <a:latin typeface="Palatino Linotype"/>
                <a:cs typeface="Palatino Linotype"/>
              </a:rPr>
              <a:t> </a:t>
            </a:r>
            <a:r>
              <a:rPr sz="3600" i="1" spc="-10" dirty="0">
                <a:latin typeface="Palatino Linotype"/>
                <a:cs typeface="Palatino Linotype"/>
              </a:rPr>
              <a:t>Forgiveness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1483" y="2249956"/>
            <a:ext cx="9361832" cy="5253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0063" y="2769659"/>
            <a:ext cx="4867910" cy="784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3167380" algn="l"/>
              </a:tabLst>
            </a:pPr>
            <a:r>
              <a:rPr sz="3200" i="1" spc="235" dirty="0">
                <a:solidFill>
                  <a:srgbClr val="313131"/>
                </a:solidFill>
                <a:latin typeface="Arial"/>
                <a:cs typeface="Arial"/>
              </a:rPr>
              <a:t>F-</a:t>
            </a:r>
            <a:r>
              <a:rPr sz="3200" i="1" spc="155" dirty="0">
                <a:solidFill>
                  <a:srgbClr val="313131"/>
                </a:solidFill>
                <a:latin typeface="Arial"/>
                <a:cs typeface="Arial"/>
              </a:rPr>
              <a:t>o\l'</a:t>
            </a:r>
            <a:r>
              <a:rPr sz="3200" i="1" spc="14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200" i="1" spc="245" dirty="0">
                <a:solidFill>
                  <a:srgbClr val="313131"/>
                </a:solidFill>
                <a:latin typeface="Arial"/>
                <a:cs typeface="Arial"/>
              </a:rPr>
              <a:t>iVU\QA.</a:t>
            </a:r>
            <a:r>
              <a:rPr sz="3200" i="1" dirty="0">
                <a:solidFill>
                  <a:srgbClr val="313131"/>
                </a:solidFill>
                <a:latin typeface="Arial"/>
                <a:cs typeface="Arial"/>
              </a:rPr>
              <a:t>	</a:t>
            </a:r>
            <a:r>
              <a:rPr sz="4150" spc="-500" dirty="0">
                <a:solidFill>
                  <a:srgbClr val="313131"/>
                </a:solidFill>
                <a:latin typeface="Times New Roman"/>
                <a:cs typeface="Times New Roman"/>
              </a:rPr>
              <a:t>JoC2A.r\</a:t>
            </a:r>
            <a:r>
              <a:rPr sz="3000" spc="-750" baseline="66666" dirty="0">
                <a:solidFill>
                  <a:srgbClr val="313131"/>
                </a:solidFill>
                <a:latin typeface="Arial"/>
                <a:cs typeface="Arial"/>
              </a:rPr>
              <a:t>1</a:t>
            </a:r>
            <a:r>
              <a:rPr sz="4950" spc="-500" dirty="0">
                <a:solidFill>
                  <a:srgbClr val="313131"/>
                </a:solidFill>
                <a:latin typeface="Times New Roman"/>
                <a:cs typeface="Times New Roman"/>
              </a:rPr>
              <a:t>f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32552" y="3504040"/>
            <a:ext cx="3090545" cy="623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64360" algn="l"/>
              </a:tabLst>
            </a:pPr>
            <a:r>
              <a:rPr sz="2700" i="1" spc="-215" dirty="0">
                <a:solidFill>
                  <a:srgbClr val="313131"/>
                </a:solidFill>
                <a:latin typeface="Arial"/>
                <a:cs typeface="Arial"/>
              </a:rPr>
              <a:t>C2.IXU\</a:t>
            </a:r>
            <a:r>
              <a:rPr sz="2700" i="1" spc="-6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2700" i="1" spc="-20" dirty="0">
                <a:solidFill>
                  <a:srgbClr val="313131"/>
                </a:solidFill>
                <a:latin typeface="Arial"/>
                <a:cs typeface="Arial"/>
              </a:rPr>
              <a:t>C2.I</a:t>
            </a:r>
            <a:r>
              <a:rPr sz="2700" i="1" dirty="0">
                <a:solidFill>
                  <a:srgbClr val="313131"/>
                </a:solidFill>
                <a:latin typeface="Arial"/>
                <a:cs typeface="Arial"/>
              </a:rPr>
              <a:t>	</a:t>
            </a:r>
            <a:r>
              <a:rPr sz="3900" spc="-585" dirty="0">
                <a:solidFill>
                  <a:srgbClr val="313131"/>
                </a:solidFill>
                <a:latin typeface="Times New Roman"/>
                <a:cs typeface="Times New Roman"/>
              </a:rPr>
              <a:t>+kC21i\l'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6491" y="3612601"/>
            <a:ext cx="2190115" cy="493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50" spc="470" dirty="0">
                <a:solidFill>
                  <a:srgbClr val="313131"/>
                </a:solidFill>
                <a:latin typeface="Times New Roman"/>
                <a:cs typeface="Times New Roman"/>
              </a:rPr>
              <a:t>b</a:t>
            </a:r>
            <a:r>
              <a:rPr sz="3050" spc="2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050" spc="395" dirty="0">
                <a:solidFill>
                  <a:srgbClr val="313131"/>
                </a:solidFill>
                <a:latin typeface="Times New Roman"/>
                <a:cs typeface="Times New Roman"/>
              </a:rPr>
              <a:t>AViO\I'.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9949" y="4136247"/>
            <a:ext cx="5259705" cy="26289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72465" marR="5080" indent="-660400">
              <a:lnSpc>
                <a:spcPct val="90200"/>
              </a:lnSpc>
              <a:spcBef>
                <a:spcPts val="585"/>
              </a:spcBef>
              <a:tabLst>
                <a:tab pos="2047239" algn="l"/>
                <a:tab pos="3145790" algn="l"/>
              </a:tabLst>
            </a:pPr>
            <a:r>
              <a:rPr sz="3950" spc="75" dirty="0">
                <a:solidFill>
                  <a:srgbClr val="313131"/>
                </a:solidFill>
                <a:latin typeface="Times New Roman"/>
                <a:cs typeface="Times New Roman"/>
              </a:rPr>
              <a:t>fo\'</a:t>
            </a:r>
            <a:r>
              <a:rPr sz="3950" spc="6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950" spc="110" dirty="0">
                <a:solidFill>
                  <a:srgbClr val="313131"/>
                </a:solidFill>
                <a:latin typeface="Times New Roman"/>
                <a:cs typeface="Times New Roman"/>
              </a:rPr>
              <a:t>iVU\Q.&amp;</a:t>
            </a:r>
            <a:r>
              <a:rPr sz="3950" dirty="0">
                <a:solidFill>
                  <a:srgbClr val="313131"/>
                </a:solidFill>
                <a:latin typeface="Times New Roman"/>
                <a:cs typeface="Times New Roman"/>
              </a:rPr>
              <a:t>	</a:t>
            </a:r>
            <a:r>
              <a:rPr sz="3950" spc="475" dirty="0">
                <a:solidFill>
                  <a:srgbClr val="313131"/>
                </a:solidFill>
                <a:latin typeface="Times New Roman"/>
                <a:cs typeface="Times New Roman"/>
              </a:rPr>
              <a:t>P"WU\n </a:t>
            </a:r>
            <a:r>
              <a:rPr sz="4750" spc="75" dirty="0">
                <a:solidFill>
                  <a:srgbClr val="313131"/>
                </a:solidFill>
                <a:latin typeface="Arial"/>
                <a:cs typeface="Arial"/>
              </a:rPr>
              <a:t>l-</a:t>
            </a:r>
            <a:r>
              <a:rPr sz="4750" spc="110" dirty="0">
                <a:solidFill>
                  <a:srgbClr val="313131"/>
                </a:solidFill>
                <a:latin typeface="Arial"/>
                <a:cs typeface="Arial"/>
              </a:rPr>
              <a:t>:k</a:t>
            </a:r>
            <a:r>
              <a:rPr sz="4750" spc="8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4750" spc="100" dirty="0">
                <a:solidFill>
                  <a:srgbClr val="313131"/>
                </a:solidFill>
                <a:latin typeface="Arial"/>
                <a:cs typeface="Arial"/>
              </a:rPr>
              <a:t>"</a:t>
            </a:r>
            <a:r>
              <a:rPr sz="4750" spc="52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3050" spc="-10" dirty="0">
                <a:solidFill>
                  <a:srgbClr val="313131"/>
                </a:solidFill>
                <a:latin typeface="Times New Roman"/>
                <a:cs typeface="Times New Roman"/>
              </a:rPr>
              <a:t>bU\AV.iO\I'</a:t>
            </a:r>
            <a:r>
              <a:rPr sz="3050" spc="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900" b="1" spc="40" dirty="0">
                <a:solidFill>
                  <a:srgbClr val="313131"/>
                </a:solidFill>
                <a:latin typeface="Times New Roman"/>
                <a:cs typeface="Times New Roman"/>
              </a:rPr>
              <a:t>f\l'OM</a:t>
            </a:r>
            <a:r>
              <a:rPr sz="2900" b="1" dirty="0">
                <a:solidFill>
                  <a:srgbClr val="313131"/>
                </a:solidFill>
                <a:latin typeface="Times New Roman"/>
                <a:cs typeface="Times New Roman"/>
              </a:rPr>
              <a:t>	</a:t>
            </a:r>
            <a:r>
              <a:rPr sz="4100" b="1" spc="-375" dirty="0">
                <a:solidFill>
                  <a:srgbClr val="313131"/>
                </a:solidFill>
                <a:latin typeface="Times New Roman"/>
                <a:cs typeface="Times New Roman"/>
              </a:rPr>
              <a:t>JC2A.-</a:t>
            </a:r>
            <a:r>
              <a:rPr sz="4100" b="1" spc="-254" dirty="0">
                <a:solidFill>
                  <a:srgbClr val="313131"/>
                </a:solidFill>
                <a:latin typeface="Times New Roman"/>
                <a:cs typeface="Times New Roman"/>
              </a:rPr>
              <a:t>f-</a:t>
            </a:r>
            <a:r>
              <a:rPr sz="4100" b="1" spc="-370" dirty="0">
                <a:solidFill>
                  <a:srgbClr val="313131"/>
                </a:solidFill>
                <a:latin typeface="Times New Roman"/>
                <a:cs typeface="Times New Roman"/>
              </a:rPr>
              <a:t>vo</a:t>
            </a:r>
            <a:r>
              <a:rPr sz="4100" b="1" spc="-1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4100" b="1" spc="-25" dirty="0">
                <a:solidFill>
                  <a:srgbClr val="313131"/>
                </a:solidFill>
                <a:latin typeface="Times New Roman"/>
                <a:cs typeface="Times New Roman"/>
              </a:rPr>
              <a:t>ir\</a:t>
            </a:r>
            <a:endParaRPr sz="4100">
              <a:latin typeface="Times New Roman"/>
              <a:cs typeface="Times New Roman"/>
            </a:endParaRPr>
          </a:p>
          <a:p>
            <a:pPr marL="167005" algn="ctr">
              <a:lnSpc>
                <a:spcPts val="4745"/>
              </a:lnSpc>
              <a:tabLst>
                <a:tab pos="1299845" algn="l"/>
              </a:tabLst>
            </a:pPr>
            <a:r>
              <a:rPr sz="3050" spc="815" dirty="0">
                <a:solidFill>
                  <a:srgbClr val="313131"/>
                </a:solidFill>
                <a:latin typeface="Times New Roman"/>
                <a:cs typeface="Times New Roman"/>
              </a:rPr>
              <a:t>O</a:t>
            </a:r>
            <a:r>
              <a:rPr sz="3050" spc="27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3050" spc="265" dirty="0">
                <a:solidFill>
                  <a:srgbClr val="313131"/>
                </a:solidFill>
                <a:latin typeface="Times New Roman"/>
                <a:cs typeface="Times New Roman"/>
              </a:rPr>
              <a:t>\I'</a:t>
            </a:r>
            <a:r>
              <a:rPr sz="3050" dirty="0">
                <a:solidFill>
                  <a:srgbClr val="313131"/>
                </a:solidFill>
                <a:latin typeface="Times New Roman"/>
                <a:cs typeface="Times New Roman"/>
              </a:rPr>
              <a:t>	</a:t>
            </a:r>
            <a:r>
              <a:rPr sz="4700" spc="-730" dirty="0">
                <a:solidFill>
                  <a:srgbClr val="313131"/>
                </a:solidFill>
                <a:latin typeface="Arial"/>
                <a:cs typeface="Arial"/>
              </a:rPr>
              <a:t>kCW'lrt-</a:t>
            </a:r>
            <a:r>
              <a:rPr sz="4700" spc="-515" dirty="0">
                <a:solidFill>
                  <a:srgbClr val="313131"/>
                </a:solidFill>
                <a:latin typeface="Arial"/>
                <a:cs typeface="Arial"/>
              </a:rPr>
              <a:t>.</a:t>
            </a:r>
            <a:endParaRPr sz="4700">
              <a:latin typeface="Arial"/>
              <a:cs typeface="Arial"/>
            </a:endParaRPr>
          </a:p>
          <a:p>
            <a:pPr marL="128270" algn="ctr">
              <a:lnSpc>
                <a:spcPct val="100000"/>
              </a:lnSpc>
              <a:spcBef>
                <a:spcPts val="20"/>
              </a:spcBef>
            </a:pPr>
            <a:r>
              <a:rPr sz="1150" i="1" spc="20" dirty="0">
                <a:solidFill>
                  <a:srgbClr val="444242"/>
                </a:solidFill>
                <a:latin typeface="Times New Roman"/>
                <a:cs typeface="Times New Roman"/>
              </a:rPr>
              <a:t>P</a:t>
            </a:r>
            <a:r>
              <a:rPr sz="1150" i="1" spc="20" dirty="0">
                <a:solidFill>
                  <a:srgbClr val="7E7E7C"/>
                </a:solidFill>
                <a:latin typeface="Times New Roman"/>
                <a:cs typeface="Times New Roman"/>
              </a:rPr>
              <a:t>i</a:t>
            </a:r>
            <a:r>
              <a:rPr sz="1150" i="1" spc="20" dirty="0">
                <a:solidFill>
                  <a:srgbClr val="444242"/>
                </a:solidFill>
                <a:latin typeface="Times New Roman"/>
                <a:cs typeface="Times New Roman"/>
              </a:rPr>
              <a:t>c.+i..,,,..e</a:t>
            </a:r>
            <a:r>
              <a:rPr sz="1150" i="1" spc="395" dirty="0">
                <a:solidFill>
                  <a:srgbClr val="444242"/>
                </a:solidFill>
                <a:latin typeface="Times New Roman"/>
                <a:cs typeface="Times New Roman"/>
              </a:rPr>
              <a:t> </a:t>
            </a:r>
            <a:r>
              <a:rPr sz="1150" i="1" spc="150" dirty="0">
                <a:solidFill>
                  <a:srgbClr val="5B5B59"/>
                </a:solidFill>
                <a:latin typeface="Times New Roman"/>
                <a:cs typeface="Times New Roman"/>
              </a:rPr>
              <a:t>Q1,,,,1ofes.</a:t>
            </a:r>
            <a:r>
              <a:rPr sz="1150" i="1" spc="114" dirty="0">
                <a:solidFill>
                  <a:srgbClr val="5B5B59"/>
                </a:solidFill>
                <a:latin typeface="Times New Roman"/>
                <a:cs typeface="Times New Roman"/>
              </a:rPr>
              <a:t> </a:t>
            </a:r>
            <a:r>
              <a:rPr sz="900" spc="235" dirty="0">
                <a:solidFill>
                  <a:srgbClr val="444242"/>
                </a:solidFill>
                <a:latin typeface="Times New Roman"/>
                <a:cs typeface="Times New Roman"/>
              </a:rPr>
              <a:t>c.0"'1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38500"/>
            <a:ext cx="13004800" cy="3283585"/>
            <a:chOff x="0" y="4238500"/>
            <a:chExt cx="13004800" cy="3283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38500"/>
              <a:ext cx="13004800" cy="327773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4623" y="4435165"/>
              <a:ext cx="891623" cy="1311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10346" y="7505313"/>
              <a:ext cx="521970" cy="0"/>
            </a:xfrm>
            <a:custGeom>
              <a:avLst/>
              <a:gdLst/>
              <a:ahLst/>
              <a:cxnLst/>
              <a:rect l="l" t="t" r="r" b="b"/>
              <a:pathLst>
                <a:path w="521970">
                  <a:moveTo>
                    <a:pt x="0" y="0"/>
                  </a:moveTo>
                  <a:lnTo>
                    <a:pt x="521925" y="0"/>
                  </a:lnTo>
                </a:path>
              </a:pathLst>
            </a:custGeom>
            <a:ln w="327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2824" y="4773864"/>
              <a:ext cx="2383155" cy="0"/>
            </a:xfrm>
            <a:custGeom>
              <a:avLst/>
              <a:gdLst/>
              <a:ahLst/>
              <a:cxnLst/>
              <a:rect l="l" t="t" r="r" b="b"/>
              <a:pathLst>
                <a:path w="2383154">
                  <a:moveTo>
                    <a:pt x="0" y="0"/>
                  </a:moveTo>
                  <a:lnTo>
                    <a:pt x="872105" y="0"/>
                  </a:lnTo>
                </a:path>
                <a:path w="2383154">
                  <a:moveTo>
                    <a:pt x="2197881" y="0"/>
                  </a:moveTo>
                  <a:lnTo>
                    <a:pt x="2382729" y="0"/>
                  </a:lnTo>
                </a:path>
              </a:pathLst>
            </a:custGeom>
            <a:ln w="12716">
              <a:solidFill>
                <a:srgbClr val="604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39221" y="2991185"/>
            <a:ext cx="8122920" cy="1979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7675"/>
              </a:lnSpc>
              <a:spcBef>
                <a:spcPts val="125"/>
              </a:spcBef>
            </a:pPr>
            <a:r>
              <a:rPr sz="7200" spc="-1365" dirty="0">
                <a:solidFill>
                  <a:srgbClr val="7B645D"/>
                </a:solidFill>
                <a:latin typeface="Times New Roman"/>
                <a:cs typeface="Times New Roman"/>
              </a:rPr>
              <a:t>U@</a:t>
            </a:r>
            <a:r>
              <a:rPr sz="7200" spc="-665" dirty="0">
                <a:solidFill>
                  <a:srgbClr val="7B645D"/>
                </a:solidFill>
                <a:latin typeface="Times New Roman"/>
                <a:cs typeface="Times New Roman"/>
              </a:rPr>
              <a:t> </a:t>
            </a:r>
            <a:r>
              <a:rPr sz="4850" spc="-204" dirty="0">
                <a:solidFill>
                  <a:srgbClr val="7B645D"/>
                </a:solidFill>
                <a:latin typeface="Times New Roman"/>
                <a:cs typeface="Times New Roman"/>
              </a:rPr>
              <a:t>@[fer</a:t>
            </a:r>
            <a:r>
              <a:rPr sz="4850" spc="-45" dirty="0">
                <a:solidFill>
                  <a:srgbClr val="7B645D"/>
                </a:solidFill>
                <a:latin typeface="Times New Roman"/>
                <a:cs typeface="Times New Roman"/>
              </a:rPr>
              <a:t> </a:t>
            </a:r>
            <a:r>
              <a:rPr sz="7200" spc="-434" dirty="0">
                <a:solidFill>
                  <a:srgbClr val="7B645D"/>
                </a:solidFill>
                <a:latin typeface="Arial"/>
                <a:cs typeface="Arial"/>
              </a:rPr>
              <a:t>B</a:t>
            </a:r>
            <a:r>
              <a:rPr sz="7200" spc="990" dirty="0">
                <a:solidFill>
                  <a:srgbClr val="7B645D"/>
                </a:solidFill>
                <a:latin typeface="Arial"/>
                <a:cs typeface="Arial"/>
              </a:rPr>
              <a:t> </a:t>
            </a:r>
            <a:r>
              <a:rPr sz="6150" spc="-1635" dirty="0">
                <a:solidFill>
                  <a:srgbClr val="7B645D"/>
                </a:solidFill>
                <a:latin typeface="Arial"/>
                <a:cs typeface="Arial"/>
              </a:rPr>
              <a:t>WMUiJD&amp;)ITD9</a:t>
            </a:r>
            <a:r>
              <a:rPr sz="6150" spc="235" dirty="0">
                <a:solidFill>
                  <a:srgbClr val="7B645D"/>
                </a:solidFill>
                <a:latin typeface="Arial"/>
                <a:cs typeface="Arial"/>
              </a:rPr>
              <a:t> </a:t>
            </a:r>
            <a:r>
              <a:rPr sz="5750" spc="-1095" dirty="0">
                <a:solidFill>
                  <a:srgbClr val="7B645D"/>
                </a:solidFill>
                <a:latin typeface="Arial"/>
                <a:cs typeface="Arial"/>
              </a:rPr>
              <a:t>{k@</a:t>
            </a:r>
            <a:endParaRPr sz="5750">
              <a:latin typeface="Arial"/>
              <a:cs typeface="Arial"/>
            </a:endParaRPr>
          </a:p>
          <a:p>
            <a:pPr marL="369570" algn="ctr">
              <a:lnSpc>
                <a:spcPts val="7675"/>
              </a:lnSpc>
              <a:tabLst>
                <a:tab pos="1035050" algn="l"/>
                <a:tab pos="1912620" algn="l"/>
                <a:tab pos="3557270" algn="l"/>
                <a:tab pos="4518660" algn="l"/>
              </a:tabLst>
            </a:pPr>
            <a:r>
              <a:rPr sz="4100" i="1" spc="-415" dirty="0">
                <a:solidFill>
                  <a:srgbClr val="604B46"/>
                </a:solidFill>
                <a:latin typeface="Arial"/>
                <a:cs typeface="Arial"/>
              </a:rPr>
              <a:t>a</a:t>
            </a:r>
            <a:r>
              <a:rPr sz="4100" i="1" dirty="0">
                <a:solidFill>
                  <a:srgbClr val="604B46"/>
                </a:solidFill>
                <a:latin typeface="Arial"/>
                <a:cs typeface="Arial"/>
              </a:rPr>
              <a:t>	</a:t>
            </a:r>
            <a:r>
              <a:rPr sz="4100" spc="-305" dirty="0">
                <a:solidFill>
                  <a:srgbClr val="604B46"/>
                </a:solidFill>
                <a:latin typeface="Arial"/>
                <a:cs typeface="Arial"/>
              </a:rPr>
              <a:t>:</a:t>
            </a:r>
            <a:r>
              <a:rPr sz="4100" dirty="0">
                <a:solidFill>
                  <a:srgbClr val="604B46"/>
                </a:solidFill>
                <a:latin typeface="Arial"/>
                <a:cs typeface="Arial"/>
              </a:rPr>
              <a:t>	</a:t>
            </a:r>
            <a:r>
              <a:rPr sz="7200" spc="-260" dirty="0">
                <a:solidFill>
                  <a:srgbClr val="7B645D"/>
                </a:solidFill>
                <a:latin typeface="Arial"/>
                <a:cs typeface="Arial"/>
              </a:rPr>
              <a:t>w</a:t>
            </a:r>
            <a:r>
              <a:rPr sz="7200" spc="-905" dirty="0">
                <a:solidFill>
                  <a:srgbClr val="604B46"/>
                </a:solidFill>
                <a:latin typeface="Arial"/>
                <a:cs typeface="Arial"/>
              </a:rPr>
              <a:t>,</a:t>
            </a:r>
            <a:r>
              <a:rPr sz="7200" spc="-894" dirty="0">
                <a:solidFill>
                  <a:srgbClr val="604B46"/>
                </a:solidFill>
                <a:latin typeface="Arial"/>
                <a:cs typeface="Arial"/>
              </a:rPr>
              <a:t>,</a:t>
            </a:r>
            <a:r>
              <a:rPr sz="7200" dirty="0">
                <a:solidFill>
                  <a:srgbClr val="604B46"/>
                </a:solidFill>
                <a:latin typeface="Arial"/>
                <a:cs typeface="Arial"/>
              </a:rPr>
              <a:t>	</a:t>
            </a:r>
            <a:r>
              <a:rPr sz="4750" spc="-484" dirty="0">
                <a:solidFill>
                  <a:srgbClr val="604B46"/>
                </a:solidFill>
                <a:latin typeface="Times New Roman"/>
                <a:cs typeface="Times New Roman"/>
              </a:rPr>
              <a:t>a</a:t>
            </a:r>
            <a:r>
              <a:rPr sz="4750" spc="250" dirty="0">
                <a:solidFill>
                  <a:srgbClr val="604B46"/>
                </a:solidFill>
                <a:latin typeface="Times New Roman"/>
                <a:cs typeface="Times New Roman"/>
              </a:rPr>
              <a:t> </a:t>
            </a:r>
            <a:r>
              <a:rPr sz="5900" i="1" spc="-2020" dirty="0">
                <a:solidFill>
                  <a:srgbClr val="7B645D"/>
                </a:solidFill>
                <a:latin typeface="Arial"/>
                <a:cs typeface="Arial"/>
              </a:rPr>
              <a:t>B</a:t>
            </a:r>
            <a:r>
              <a:rPr sz="5900" i="1" dirty="0">
                <a:solidFill>
                  <a:srgbClr val="7B645D"/>
                </a:solidFill>
                <a:latin typeface="Arial"/>
                <a:cs typeface="Arial"/>
              </a:rPr>
              <a:t>	</a:t>
            </a:r>
            <a:r>
              <a:rPr sz="4650" spc="-640" dirty="0">
                <a:solidFill>
                  <a:srgbClr val="A8897E"/>
                </a:solidFill>
                <a:latin typeface="Arial"/>
                <a:cs typeface="Arial"/>
              </a:rPr>
              <a:t>r-</a:t>
            </a:r>
            <a:r>
              <a:rPr sz="4650" spc="-575" dirty="0">
                <a:solidFill>
                  <a:srgbClr val="A8897E"/>
                </a:solidFill>
                <a:latin typeface="Arial"/>
                <a:cs typeface="Arial"/>
              </a:rPr>
              <a:t>,</a:t>
            </a:r>
            <a:r>
              <a:rPr sz="4650" spc="-575" dirty="0">
                <a:solidFill>
                  <a:srgbClr val="7B645D"/>
                </a:solidFill>
                <a:latin typeface="Arial"/>
                <a:cs typeface="Arial"/>
              </a:rPr>
              <a:t>,""i</a:t>
            </a:r>
            <a:r>
              <a:rPr sz="4650" spc="-575" dirty="0">
                <a:solidFill>
                  <a:srgbClr val="A8897E"/>
                </a:solidFill>
                <a:latin typeface="Arial"/>
                <a:cs typeface="Arial"/>
              </a:rPr>
              <a:t>.-</a:t>
            </a:r>
            <a:r>
              <a:rPr sz="4650" spc="-565" dirty="0">
                <a:solidFill>
                  <a:srgbClr val="A8897E"/>
                </a:solidFill>
                <a:latin typeface="Arial"/>
                <a:cs typeface="Arial"/>
              </a:rPr>
              <a:t>..-</a:t>
            </a:r>
            <a:r>
              <a:rPr sz="4650" spc="-1989" dirty="0">
                <a:solidFill>
                  <a:srgbClr val="7B645D"/>
                </a:solidFill>
                <a:latin typeface="Arial"/>
                <a:cs typeface="Arial"/>
              </a:rPr>
              <a:t>@</a:t>
            </a:r>
            <a:endParaRPr sz="4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400" y="1701800"/>
            <a:ext cx="6350000" cy="635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693</Words>
  <Application>Microsoft Office PowerPoint</Application>
  <PresentationFormat>Custom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Book Antiqua</vt:lpstr>
      <vt:lpstr>Calibri</vt:lpstr>
      <vt:lpstr>Palatino Linotype</vt:lpstr>
      <vt:lpstr>Times New Roman</vt:lpstr>
      <vt:lpstr>Office Theme</vt:lpstr>
      <vt:lpstr>THE MIRACLE of FORGIVENESS</vt:lpstr>
      <vt:lpstr>PowerPoint Presentation</vt:lpstr>
      <vt:lpstr>CONFERENCE OUTLINE:</vt:lpstr>
      <vt:lpstr>The Miracle of the Healing of the Paralytic</vt:lpstr>
      <vt:lpstr>PowerPoint Presentation</vt:lpstr>
      <vt:lpstr>PowerPoint Presentation</vt:lpstr>
      <vt:lpstr>F-o\l' iVU\QA. JoC2A.r\1f</vt:lpstr>
      <vt:lpstr>PowerPoint Presentation</vt:lpstr>
      <vt:lpstr>PowerPoint Presentation</vt:lpstr>
      <vt:lpstr>PowerPoint Presentation</vt:lpstr>
      <vt:lpstr>..,..,..,_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FORGIVE?</vt:lpstr>
      <vt:lpstr>FORGIVENESS &amp; THE NEW CREATION</vt:lpstr>
      <vt:lpstr>PowerPoint Presentation</vt:lpstr>
      <vt:lpstr>PowerPoint Presentation</vt:lpstr>
      <vt:lpstr>Jesus Forgives the Sinner</vt:lpstr>
      <vt:lpstr>PowerPoint Presentation</vt:lpstr>
      <vt:lpstr>PowerPoint Presentation</vt:lpstr>
      <vt:lpstr>PowerPoint Presentation</vt:lpstr>
      <vt:lpstr>PowerPoint Presentation</vt:lpstr>
      <vt:lpstr>HOW TO FORGIVE?</vt:lpstr>
      <vt:lpstr>PowerPoint Presentation</vt:lpstr>
      <vt:lpstr>TAKE AWAY Points:</vt:lpstr>
      <vt:lpstr>Resources on Forgiveness:</vt:lpstr>
      <vt:lpstr>Resources on Forgiveness: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Forgiveness- Encountering God through Forgiveness Marriage Retreat 2023</dc:title>
  <cp:lastModifiedBy>patricia@everydaycounselingpdx.com</cp:lastModifiedBy>
  <cp:revision>1</cp:revision>
  <cp:lastPrinted>2023-07-27T22:51:23Z</cp:lastPrinted>
  <dcterms:created xsi:type="dcterms:W3CDTF">2023-07-27T22:48:04Z</dcterms:created>
  <dcterms:modified xsi:type="dcterms:W3CDTF">2023-07-27T23:54:38Z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2023-07-27T00:00:00Z</vt:filetime>
  </property>
  <property fmtid="{D5CDD505-2E9C-101B-9397-08002B2CF9AE}" pid="3" name="Creator">
    <vt:lpwstr>Keynote</vt:lpwstr>
  </property>
  <property fmtid="{D5CDD505-2E9C-101B-9397-08002B2CF9AE}" pid="4" name="LastSaved">
    <vt:filetime>2023-07-27T00:00:00Z</vt:filetime>
  </property>
  <property fmtid="{D5CDD505-2E9C-101B-9397-08002B2CF9AE}" pid="5" name="Producer">
    <vt:lpwstr>macOS Version 11.7.8 (Build 20G1351) Quartz PDFContext</vt:lpwstr>
  </property>
</Properties>
</file>