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ontserrat"/>
      <p:regular r:id="rId28"/>
      <p:bold r:id="rId29"/>
      <p:italic r:id="rId30"/>
      <p:boldItalic r:id="rId31"/>
    </p:embeddedFont>
    <p:embeddedFont>
      <p:font typeface="Old Standard TT"/>
      <p:regular r:id="rId32"/>
      <p:bold r:id="rId33"/>
      <p: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OldStandardTT-bold.fntdata"/><Relationship Id="rId10" Type="http://schemas.openxmlformats.org/officeDocument/2006/relationships/slide" Target="slides/slide5.xml"/><Relationship Id="rId32" Type="http://schemas.openxmlformats.org/officeDocument/2006/relationships/font" Target="fonts/OldStandardTT-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ldStandardTT-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888745f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888745f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get closer to one another through rituals - We seek to know one </a:t>
            </a:r>
            <a:r>
              <a:rPr lang="en"/>
              <a:t>another and get closer to one another via communication</a:t>
            </a:r>
            <a:endParaRPr/>
          </a:p>
          <a:p>
            <a:pPr indent="0" lvl="0" marL="0" rtl="0" algn="l">
              <a:spcBef>
                <a:spcPts val="0"/>
              </a:spcBef>
              <a:spcAft>
                <a:spcPts val="0"/>
              </a:spcAft>
              <a:buNone/>
            </a:pPr>
            <a:r>
              <a:rPr lang="en"/>
              <a:t>Talk about ways to protect creating a ritual - giving permission to tell the kids this is mom and dad time, etc.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888745f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888745f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5888745fe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5888745fe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7de0d842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7de0d842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5888745fe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5888745fe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turns to Conflict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6282b83e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6282b83e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did you come from, and where are you going. God gave each of us a life before we met our spouse. Our life experiences before our marriage shape how we see the world the things that we value, and the way we interact with the world. Throughout our marriages our </a:t>
            </a:r>
            <a:r>
              <a:rPr lang="en"/>
              <a:t>curiosity</a:t>
            </a:r>
            <a:r>
              <a:rPr lang="en"/>
              <a:t> and conversations will help us process, challenge, question, and even solidify those early life experiences.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888745fe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888745fe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t>What should we talk about?? What to ask </a:t>
            </a:r>
            <a:r>
              <a:rPr lang="en"/>
              <a:t>beyond</a:t>
            </a:r>
            <a:r>
              <a:rPr lang="en"/>
              <a:t> the business, and raising of kids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888745fe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888745fe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Stretch Break after this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dc48867f1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3dc48867f1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888745fe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5888745fe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37de0d842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37de0d842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3dc48867f1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3dc48867f1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quick overview of the female hormone pattern. This pattern is how and why NFP is effective. Here is the hormone fluctuation that is considered fertile, </a:t>
            </a:r>
            <a:r>
              <a:rPr lang="en"/>
              <a:t>women</a:t>
            </a:r>
            <a:r>
              <a:rPr lang="en"/>
              <a:t> can not get pregnant before or after this window. NFP is an effective way of identifying this window. It is very effective in helping couples get pregnant, understand and diagnose female health concerns, endometriosis, etc. and it can be effective in helping couples avoid pregnancy when the timing is not right.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dc48867f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3dc48867f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that spontaneous desire is most likely to occur during the fertile stage of a woman’s cycle. So it is important to understand that most sexual encounters begin with a sense of emotional intimacy, this comes from that curiousity in our communication. That sense that I am seen, known, and loved. That my spouse wants good for me. For so many women sex has become a bargaining chip, a reward punishment system, or a way to purchase love, something expected of them. So emotional intimacy is a critical step of telling your wife that she is important to you, not that sex is important to you. This can be confusing because there will be times where she is experiencing spontaneous desire. Once emotional intimacy is achieved this is the time to introduce sexual stimuli, backrub, stroking, kissing, etc. this then leads to the arousal cycle. The more this cycle is completed in a way that brings both parties satisfaction the easier emotional intimacy is to initiate next time.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dc48867f1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3dc48867f1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remember that cycle of becoming aroused, as women move into perimenopause and then meopause their estrogen levels decrease dramatically, leaving less natural lubrication. For women this is a time full of mixed emotions, the hormonal cycles she is used to are changing, they are all over the place leaving her not knowing what tomorrow will bring, their are the emotions related to the end of fertility, and the feelings surrounding life and death that accompany this next stage of life. This is often also a time when men’s health is changing, and husbands may be less mobile, they may begin to experience erection challenges due to heart and other health conditions. This is a time to double down on emotional intimacy. And for those of you early on in your marriage developing a way of discussing your fertility and sexual experiences makes this transition so much easier, and allows this to be a time of feeling loved and seen for both husband and wife. Rather than scared, angry, hurt, and alone.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37de0d842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7de0d842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37de0d842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37de0d842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6282b83e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6282b83e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for examples of external stressors that can break a marriage</a:t>
            </a:r>
            <a:endParaRPr/>
          </a:p>
          <a:p>
            <a:pPr indent="0" lvl="0" marL="0" rtl="0" algn="l">
              <a:spcBef>
                <a:spcPts val="0"/>
              </a:spcBef>
              <a:spcAft>
                <a:spcPts val="0"/>
              </a:spcAft>
              <a:buNone/>
            </a:pPr>
            <a:r>
              <a:rPr lang="en"/>
              <a:t>Share our personal story - our witness of God being present in our marriage (Ainsley)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6282b83e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6282b83e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marriages have Summers and Winters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7de0d842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7de0d842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6282b83e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26282b83e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a09a01d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4a09a01d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as this husband moves from responsive listening to receptive listening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accent1"/>
              </a:buClr>
              <a:buSzPts val="5400"/>
              <a:buNone/>
              <a:defRPr sz="5400">
                <a:solidFill>
                  <a:schemeClr val="accent1"/>
                </a:solidFill>
              </a:defRPr>
            </a:lvl1pPr>
            <a:lvl2pPr lvl="1" rtl="0">
              <a:spcBef>
                <a:spcPts val="0"/>
              </a:spcBef>
              <a:spcAft>
                <a:spcPts val="0"/>
              </a:spcAft>
              <a:buClr>
                <a:schemeClr val="accent1"/>
              </a:buClr>
              <a:buSzPts val="5400"/>
              <a:buNone/>
              <a:defRPr sz="5400">
                <a:solidFill>
                  <a:schemeClr val="accent1"/>
                </a:solidFill>
              </a:defRPr>
            </a:lvl2pPr>
            <a:lvl3pPr lvl="2" rtl="0">
              <a:spcBef>
                <a:spcPts val="0"/>
              </a:spcBef>
              <a:spcAft>
                <a:spcPts val="0"/>
              </a:spcAft>
              <a:buClr>
                <a:schemeClr val="accent1"/>
              </a:buClr>
              <a:buSzPts val="5400"/>
              <a:buNone/>
              <a:defRPr sz="5400">
                <a:solidFill>
                  <a:schemeClr val="accent1"/>
                </a:solidFill>
              </a:defRPr>
            </a:lvl3pPr>
            <a:lvl4pPr lvl="3" rtl="0">
              <a:spcBef>
                <a:spcPts val="0"/>
              </a:spcBef>
              <a:spcAft>
                <a:spcPts val="0"/>
              </a:spcAft>
              <a:buClr>
                <a:schemeClr val="accent1"/>
              </a:buClr>
              <a:buSzPts val="5400"/>
              <a:buNone/>
              <a:defRPr sz="5400">
                <a:solidFill>
                  <a:schemeClr val="accent1"/>
                </a:solidFill>
              </a:defRPr>
            </a:lvl4pPr>
            <a:lvl5pPr lvl="4" rtl="0">
              <a:spcBef>
                <a:spcPts val="0"/>
              </a:spcBef>
              <a:spcAft>
                <a:spcPts val="0"/>
              </a:spcAft>
              <a:buClr>
                <a:schemeClr val="accent1"/>
              </a:buClr>
              <a:buSzPts val="5400"/>
              <a:buNone/>
              <a:defRPr sz="5400">
                <a:solidFill>
                  <a:schemeClr val="accent1"/>
                </a:solidFill>
              </a:defRPr>
            </a:lvl5pPr>
            <a:lvl6pPr lvl="5" rtl="0">
              <a:spcBef>
                <a:spcPts val="0"/>
              </a:spcBef>
              <a:spcAft>
                <a:spcPts val="0"/>
              </a:spcAft>
              <a:buClr>
                <a:schemeClr val="accent1"/>
              </a:buClr>
              <a:buSzPts val="5400"/>
              <a:buNone/>
              <a:defRPr sz="5400">
                <a:solidFill>
                  <a:schemeClr val="accent1"/>
                </a:solidFill>
              </a:defRPr>
            </a:lvl6pPr>
            <a:lvl7pPr lvl="6" rtl="0">
              <a:spcBef>
                <a:spcPts val="0"/>
              </a:spcBef>
              <a:spcAft>
                <a:spcPts val="0"/>
              </a:spcAft>
              <a:buClr>
                <a:schemeClr val="accent1"/>
              </a:buClr>
              <a:buSzPts val="5400"/>
              <a:buNone/>
              <a:defRPr sz="5400">
                <a:solidFill>
                  <a:schemeClr val="accent1"/>
                </a:solidFill>
              </a:defRPr>
            </a:lvl7pPr>
            <a:lvl8pPr lvl="7" rtl="0">
              <a:spcBef>
                <a:spcPts val="0"/>
              </a:spcBef>
              <a:spcAft>
                <a:spcPts val="0"/>
              </a:spcAft>
              <a:buClr>
                <a:schemeClr val="accent1"/>
              </a:buClr>
              <a:buSzPts val="5400"/>
              <a:buNone/>
              <a:defRPr sz="5400">
                <a:solidFill>
                  <a:schemeClr val="accent1"/>
                </a:solidFill>
              </a:defRPr>
            </a:lvl8pPr>
            <a:lvl9pPr lvl="8" rtl="0">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2"/>
              </a:buClr>
              <a:buSzPts val="4200"/>
              <a:buNone/>
              <a:defRPr sz="42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accent1"/>
              </a:buClr>
              <a:buSzPts val="1800"/>
              <a:buChar char="●"/>
              <a:defRPr>
                <a:solidFill>
                  <a:schemeClr val="accent1"/>
                </a:solidFill>
              </a:defRPr>
            </a:lvl1pPr>
            <a:lvl2pPr indent="-317500" lvl="1" marL="914400" rtl="0">
              <a:spcBef>
                <a:spcPts val="0"/>
              </a:spcBef>
              <a:spcAft>
                <a:spcPts val="0"/>
              </a:spcAft>
              <a:buClr>
                <a:schemeClr val="accent1"/>
              </a:buClr>
              <a:buSzPts val="1400"/>
              <a:buChar char="○"/>
              <a:defRPr>
                <a:solidFill>
                  <a:schemeClr val="accent1"/>
                </a:solidFill>
              </a:defRPr>
            </a:lvl2pPr>
            <a:lvl3pPr indent="-317500" lvl="2" marL="1371600" rtl="0">
              <a:spcBef>
                <a:spcPts val="0"/>
              </a:spcBef>
              <a:spcAft>
                <a:spcPts val="0"/>
              </a:spcAft>
              <a:buClr>
                <a:schemeClr val="accent1"/>
              </a:buClr>
              <a:buSzPts val="1400"/>
              <a:buChar char="■"/>
              <a:defRPr>
                <a:solidFill>
                  <a:schemeClr val="accent1"/>
                </a:solidFill>
              </a:defRPr>
            </a:lvl3pPr>
            <a:lvl4pPr indent="-317500" lvl="3" marL="1828800" rtl="0">
              <a:spcBef>
                <a:spcPts val="0"/>
              </a:spcBef>
              <a:spcAft>
                <a:spcPts val="0"/>
              </a:spcAft>
              <a:buClr>
                <a:schemeClr val="accent1"/>
              </a:buClr>
              <a:buSzPts val="1400"/>
              <a:buChar char="●"/>
              <a:defRPr>
                <a:solidFill>
                  <a:schemeClr val="accent1"/>
                </a:solidFill>
              </a:defRPr>
            </a:lvl4pPr>
            <a:lvl5pPr indent="-317500" lvl="4" marL="2286000" rtl="0">
              <a:spcBef>
                <a:spcPts val="0"/>
              </a:spcBef>
              <a:spcAft>
                <a:spcPts val="0"/>
              </a:spcAft>
              <a:buClr>
                <a:schemeClr val="accent1"/>
              </a:buClr>
              <a:buSzPts val="1400"/>
              <a:buChar char="○"/>
              <a:defRPr>
                <a:solidFill>
                  <a:schemeClr val="accent1"/>
                </a:solidFill>
              </a:defRPr>
            </a:lvl5pPr>
            <a:lvl6pPr indent="-317500" lvl="5" marL="2743200" rtl="0">
              <a:spcBef>
                <a:spcPts val="0"/>
              </a:spcBef>
              <a:spcAft>
                <a:spcPts val="0"/>
              </a:spcAft>
              <a:buClr>
                <a:schemeClr val="accent1"/>
              </a:buClr>
              <a:buSzPts val="1400"/>
              <a:buChar char="■"/>
              <a:defRPr>
                <a:solidFill>
                  <a:schemeClr val="accent1"/>
                </a:solidFill>
              </a:defRPr>
            </a:lvl6pPr>
            <a:lvl7pPr indent="-317500" lvl="6" marL="3200400" rtl="0">
              <a:spcBef>
                <a:spcPts val="0"/>
              </a:spcBef>
              <a:spcAft>
                <a:spcPts val="0"/>
              </a:spcAft>
              <a:buClr>
                <a:schemeClr val="accent1"/>
              </a:buClr>
              <a:buSzPts val="1400"/>
              <a:buChar char="●"/>
              <a:defRPr>
                <a:solidFill>
                  <a:schemeClr val="accent1"/>
                </a:solidFill>
              </a:defRPr>
            </a:lvl7pPr>
            <a:lvl8pPr indent="-317500" lvl="7" marL="3657600" rtl="0">
              <a:spcBef>
                <a:spcPts val="0"/>
              </a:spcBef>
              <a:spcAft>
                <a:spcPts val="0"/>
              </a:spcAft>
              <a:buClr>
                <a:schemeClr val="accent1"/>
              </a:buClr>
              <a:buSzPts val="1400"/>
              <a:buChar char="○"/>
              <a:defRPr>
                <a:solidFill>
                  <a:schemeClr val="accent1"/>
                </a:solidFill>
              </a:defRPr>
            </a:lvl8pPr>
            <a:lvl9pPr indent="-317500" lvl="8" marL="4114800" rtl="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rtl="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Old Standard TT"/>
                <a:ea typeface="Old Standard TT"/>
                <a:cs typeface="Old Standard TT"/>
                <a:sym typeface="Old Standard TT"/>
              </a:defRPr>
            </a:lvl1pPr>
            <a:lvl2pPr lvl="1" rtl="0" algn="r">
              <a:buNone/>
              <a:defRPr sz="1000">
                <a:solidFill>
                  <a:schemeClr val="dk1"/>
                </a:solidFill>
                <a:latin typeface="Old Standard TT"/>
                <a:ea typeface="Old Standard TT"/>
                <a:cs typeface="Old Standard TT"/>
                <a:sym typeface="Old Standard TT"/>
              </a:defRPr>
            </a:lvl2pPr>
            <a:lvl3pPr lvl="2" rtl="0" algn="r">
              <a:buNone/>
              <a:defRPr sz="1000">
                <a:solidFill>
                  <a:schemeClr val="dk1"/>
                </a:solidFill>
                <a:latin typeface="Old Standard TT"/>
                <a:ea typeface="Old Standard TT"/>
                <a:cs typeface="Old Standard TT"/>
                <a:sym typeface="Old Standard TT"/>
              </a:defRPr>
            </a:lvl3pPr>
            <a:lvl4pPr lvl="3" rtl="0" algn="r">
              <a:buNone/>
              <a:defRPr sz="1000">
                <a:solidFill>
                  <a:schemeClr val="dk1"/>
                </a:solidFill>
                <a:latin typeface="Old Standard TT"/>
                <a:ea typeface="Old Standard TT"/>
                <a:cs typeface="Old Standard TT"/>
                <a:sym typeface="Old Standard TT"/>
              </a:defRPr>
            </a:lvl4pPr>
            <a:lvl5pPr lvl="4" rtl="0" algn="r">
              <a:buNone/>
              <a:defRPr sz="1000">
                <a:solidFill>
                  <a:schemeClr val="dk1"/>
                </a:solidFill>
                <a:latin typeface="Old Standard TT"/>
                <a:ea typeface="Old Standard TT"/>
                <a:cs typeface="Old Standard TT"/>
                <a:sym typeface="Old Standard TT"/>
              </a:defRPr>
            </a:lvl5pPr>
            <a:lvl6pPr lvl="5" rtl="0" algn="r">
              <a:buNone/>
              <a:defRPr sz="1000">
                <a:solidFill>
                  <a:schemeClr val="dk1"/>
                </a:solidFill>
                <a:latin typeface="Old Standard TT"/>
                <a:ea typeface="Old Standard TT"/>
                <a:cs typeface="Old Standard TT"/>
                <a:sym typeface="Old Standard TT"/>
              </a:defRPr>
            </a:lvl6pPr>
            <a:lvl7pPr lvl="6" rtl="0" algn="r">
              <a:buNone/>
              <a:defRPr sz="1000">
                <a:solidFill>
                  <a:schemeClr val="dk1"/>
                </a:solidFill>
                <a:latin typeface="Old Standard TT"/>
                <a:ea typeface="Old Standard TT"/>
                <a:cs typeface="Old Standard TT"/>
                <a:sym typeface="Old Standard TT"/>
              </a:defRPr>
            </a:lvl7pPr>
            <a:lvl8pPr lvl="7" rtl="0" algn="r">
              <a:buNone/>
              <a:defRPr sz="1000">
                <a:solidFill>
                  <a:schemeClr val="dk1"/>
                </a:solidFill>
                <a:latin typeface="Old Standard TT"/>
                <a:ea typeface="Old Standard TT"/>
                <a:cs typeface="Old Standard TT"/>
                <a:sym typeface="Old Standard TT"/>
              </a:defRPr>
            </a:lvl8pPr>
            <a:lvl9pPr lvl="8" rtl="0"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www.youtube.com/watch?v=8hKRpVmTygU" TargetMode="Externa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4EDhdAHrOg"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124925" y="102425"/>
            <a:ext cx="8118600" cy="708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Lifetime of Love</a:t>
            </a:r>
            <a:endParaRPr/>
          </a:p>
        </p:txBody>
      </p:sp>
      <p:sp>
        <p:nvSpPr>
          <p:cNvPr id="60" name="Google Shape;60;p13"/>
          <p:cNvSpPr txBox="1"/>
          <p:nvPr>
            <p:ph idx="1" type="subTitle"/>
          </p:nvPr>
        </p:nvSpPr>
        <p:spPr>
          <a:xfrm>
            <a:off x="278575" y="723814"/>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Ritual Building and Types of Communication</a:t>
            </a:r>
            <a:endParaRPr/>
          </a:p>
        </p:txBody>
      </p:sp>
      <p:sp>
        <p:nvSpPr>
          <p:cNvPr id="123" name="Google Shape;123;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Develop Rituals for different types of communication</a:t>
            </a:r>
            <a:endParaRPr/>
          </a:p>
          <a:p>
            <a:pPr indent="-317500" lvl="1" marL="914400" rtl="0" algn="l">
              <a:spcBef>
                <a:spcPts val="0"/>
              </a:spcBef>
              <a:spcAft>
                <a:spcPts val="0"/>
              </a:spcAft>
              <a:buSzPts val="1400"/>
              <a:buChar char="○"/>
            </a:pPr>
            <a:r>
              <a:rPr lang="en"/>
              <a:t>Business Meetings</a:t>
            </a:r>
            <a:endParaRPr/>
          </a:p>
          <a:p>
            <a:pPr indent="-317500" lvl="2" marL="1371600" rtl="0" algn="l">
              <a:spcBef>
                <a:spcPts val="0"/>
              </a:spcBef>
              <a:spcAft>
                <a:spcPts val="0"/>
              </a:spcAft>
              <a:buSzPts val="1400"/>
              <a:buChar char="■"/>
            </a:pPr>
            <a:r>
              <a:rPr lang="en"/>
              <a:t>Finances, chores, calendars, priorities</a:t>
            </a:r>
            <a:endParaRPr/>
          </a:p>
          <a:p>
            <a:pPr indent="-317500" lvl="1" marL="914400" rtl="0" algn="l">
              <a:spcBef>
                <a:spcPts val="0"/>
              </a:spcBef>
              <a:spcAft>
                <a:spcPts val="0"/>
              </a:spcAft>
              <a:buSzPts val="1400"/>
              <a:buChar char="○"/>
            </a:pPr>
            <a:r>
              <a:rPr lang="en"/>
              <a:t>Responsive - Problem Solving </a:t>
            </a:r>
            <a:endParaRPr/>
          </a:p>
          <a:p>
            <a:pPr indent="-317500" lvl="2" marL="1371600" rtl="0" algn="l">
              <a:spcBef>
                <a:spcPts val="0"/>
              </a:spcBef>
              <a:spcAft>
                <a:spcPts val="0"/>
              </a:spcAft>
              <a:buSzPts val="1400"/>
              <a:buChar char="■"/>
            </a:pPr>
            <a:r>
              <a:rPr lang="en"/>
              <a:t>Identify the problem</a:t>
            </a:r>
            <a:endParaRPr/>
          </a:p>
          <a:p>
            <a:pPr indent="-317500" lvl="2" marL="1371600" rtl="0" algn="l">
              <a:spcBef>
                <a:spcPts val="0"/>
              </a:spcBef>
              <a:spcAft>
                <a:spcPts val="0"/>
              </a:spcAft>
              <a:buSzPts val="1400"/>
              <a:buChar char="■"/>
            </a:pPr>
            <a:r>
              <a:rPr lang="en"/>
              <a:t>Identify the variables</a:t>
            </a:r>
            <a:endParaRPr/>
          </a:p>
          <a:p>
            <a:pPr indent="-317500" lvl="2" marL="1371600" rtl="0" algn="l">
              <a:spcBef>
                <a:spcPts val="0"/>
              </a:spcBef>
              <a:spcAft>
                <a:spcPts val="0"/>
              </a:spcAft>
              <a:buSzPts val="1400"/>
              <a:buChar char="■"/>
            </a:pPr>
            <a:r>
              <a:rPr lang="en"/>
              <a:t>Share possible solutions</a:t>
            </a:r>
            <a:endParaRPr/>
          </a:p>
          <a:p>
            <a:pPr indent="-317500" lvl="2" marL="1371600" rtl="0" algn="l">
              <a:spcBef>
                <a:spcPts val="0"/>
              </a:spcBef>
              <a:spcAft>
                <a:spcPts val="0"/>
              </a:spcAft>
              <a:buSzPts val="1400"/>
              <a:buChar char="■"/>
            </a:pPr>
            <a:r>
              <a:rPr lang="en"/>
              <a:t>Choose a solution to try</a:t>
            </a:r>
            <a:endParaRPr/>
          </a:p>
          <a:p>
            <a:pPr indent="-317500" lvl="2" marL="1371600" rtl="0" algn="l">
              <a:spcBef>
                <a:spcPts val="0"/>
              </a:spcBef>
              <a:spcAft>
                <a:spcPts val="0"/>
              </a:spcAft>
              <a:buSzPts val="1400"/>
              <a:buChar char="■"/>
            </a:pPr>
            <a:r>
              <a:rPr lang="en"/>
              <a:t>Set a date to review the effectiveness of the solution</a:t>
            </a:r>
            <a:endParaRPr/>
          </a:p>
          <a:p>
            <a:pPr indent="-317500" lvl="1" marL="914400" rtl="0" algn="l">
              <a:spcBef>
                <a:spcPts val="0"/>
              </a:spcBef>
              <a:spcAft>
                <a:spcPts val="0"/>
              </a:spcAft>
              <a:buSzPts val="1400"/>
              <a:buChar char="○"/>
            </a:pPr>
            <a:r>
              <a:rPr lang="en"/>
              <a:t>Receptive Dates</a:t>
            </a:r>
            <a:endParaRPr/>
          </a:p>
          <a:p>
            <a:pPr indent="-317500" lvl="2" marL="1371600" rtl="0" algn="l">
              <a:spcBef>
                <a:spcPts val="0"/>
              </a:spcBef>
              <a:spcAft>
                <a:spcPts val="0"/>
              </a:spcAft>
              <a:buSzPts val="1400"/>
              <a:buChar char="■"/>
            </a:pPr>
            <a:r>
              <a:rPr lang="en"/>
              <a:t>Sharing stories, dreaming together, reminiscing, sharing new personal insights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Questions</a:t>
            </a:r>
            <a:endParaRPr/>
          </a:p>
        </p:txBody>
      </p:sp>
      <p:sp>
        <p:nvSpPr>
          <p:cNvPr id="129" name="Google Shape;129;p2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74650" lvl="0" marL="457200" rtl="0" algn="l">
              <a:lnSpc>
                <a:spcPct val="100000"/>
              </a:lnSpc>
              <a:spcBef>
                <a:spcPts val="0"/>
              </a:spcBef>
              <a:spcAft>
                <a:spcPts val="0"/>
              </a:spcAft>
              <a:buSzPts val="2300"/>
              <a:buFont typeface="Old Standard TT"/>
              <a:buChar char="●"/>
            </a:pPr>
            <a:r>
              <a:rPr lang="en" sz="2300"/>
              <a:t>Review the Communication portion of your Prepare and Enrich. Discuss the specific questions in your growth area.</a:t>
            </a:r>
            <a:endParaRPr sz="2300"/>
          </a:p>
          <a:p>
            <a:pPr indent="-374650" lvl="0" marL="457200" rtl="0" algn="l">
              <a:lnSpc>
                <a:spcPct val="100000"/>
              </a:lnSpc>
              <a:spcBef>
                <a:spcPts val="0"/>
              </a:spcBef>
              <a:spcAft>
                <a:spcPts val="0"/>
              </a:spcAft>
              <a:buSzPts val="2300"/>
              <a:buFont typeface="Arial"/>
              <a:buChar char="●"/>
            </a:pPr>
            <a:r>
              <a:rPr lang="en" sz="2300"/>
              <a:t>Also look at the questions included in roles and responsibilities, leisure activities, and the children and parenting sections or other specific to your relationship sections.</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Game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Conflict</a:t>
            </a:r>
            <a:endParaRPr>
              <a:solidFill>
                <a:schemeClr val="accent1"/>
              </a:solidFill>
            </a:endParaRPr>
          </a:p>
        </p:txBody>
      </p:sp>
      <p:pic>
        <p:nvPicPr>
          <p:cNvPr id="140" name="Google Shape;140;p25"/>
          <p:cNvPicPr preferRelativeResize="0"/>
          <p:nvPr/>
        </p:nvPicPr>
        <p:blipFill>
          <a:blip r:embed="rId3">
            <a:alphaModFix/>
          </a:blip>
          <a:stretch>
            <a:fillRect/>
          </a:stretch>
        </p:blipFill>
        <p:spPr>
          <a:xfrm>
            <a:off x="1989573" y="498675"/>
            <a:ext cx="5334075" cy="4267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44" name="Shape 144"/>
        <p:cNvGrpSpPr/>
        <p:nvPr/>
      </p:nvGrpSpPr>
      <p:grpSpPr>
        <a:xfrm>
          <a:off x="0" y="0"/>
          <a:ext cx="0" cy="0"/>
          <a:chOff x="0" y="0"/>
          <a:chExt cx="0" cy="0"/>
        </a:xfrm>
      </p:grpSpPr>
      <p:pic>
        <p:nvPicPr>
          <p:cNvPr id="145" name="Google Shape;145;p26"/>
          <p:cNvPicPr preferRelativeResize="0"/>
          <p:nvPr/>
        </p:nvPicPr>
        <p:blipFill>
          <a:blip r:embed="rId3">
            <a:alphaModFix/>
          </a:blip>
          <a:stretch>
            <a:fillRect/>
          </a:stretch>
        </p:blipFill>
        <p:spPr>
          <a:xfrm>
            <a:off x="829175" y="20575"/>
            <a:ext cx="6601124" cy="5102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49" name="Shape 149"/>
        <p:cNvGrpSpPr/>
        <p:nvPr/>
      </p:nvGrpSpPr>
      <p:grpSpPr>
        <a:xfrm>
          <a:off x="0" y="0"/>
          <a:ext cx="0" cy="0"/>
          <a:chOff x="0" y="0"/>
          <a:chExt cx="0" cy="0"/>
        </a:xfrm>
      </p:grpSpPr>
      <p:pic>
        <p:nvPicPr>
          <p:cNvPr id="150" name="Google Shape;150;p27"/>
          <p:cNvPicPr preferRelativeResize="0"/>
          <p:nvPr/>
        </p:nvPicPr>
        <p:blipFill>
          <a:blip r:embed="rId3">
            <a:alphaModFix/>
          </a:blip>
          <a:stretch>
            <a:fillRect/>
          </a:stretch>
        </p:blipFill>
        <p:spPr>
          <a:xfrm>
            <a:off x="777625" y="389688"/>
            <a:ext cx="7471701" cy="4451874"/>
          </a:xfrm>
          <a:prstGeom prst="rect">
            <a:avLst/>
          </a:prstGeom>
          <a:noFill/>
          <a:ln>
            <a:noFill/>
          </a:ln>
        </p:spPr>
      </p:pic>
      <p:sp>
        <p:nvSpPr>
          <p:cNvPr id="151" name="Google Shape;151;p27"/>
          <p:cNvSpPr txBox="1"/>
          <p:nvPr/>
        </p:nvSpPr>
        <p:spPr>
          <a:xfrm>
            <a:off x="662325" y="56350"/>
            <a:ext cx="27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Montserrat"/>
                <a:ea typeface="Montserrat"/>
                <a:cs typeface="Montserrat"/>
                <a:sym typeface="Montserrat"/>
              </a:rPr>
              <a:t>Where did you come from</a:t>
            </a:r>
            <a:endParaRPr>
              <a:solidFill>
                <a:schemeClr val="lt1"/>
              </a:solidFill>
              <a:latin typeface="Montserrat"/>
              <a:ea typeface="Montserrat"/>
              <a:cs typeface="Montserrat"/>
              <a:sym typeface="Montserrat"/>
            </a:endParaRPr>
          </a:p>
        </p:txBody>
      </p:sp>
      <p:sp>
        <p:nvSpPr>
          <p:cNvPr id="152" name="Google Shape;152;p27"/>
          <p:cNvSpPr txBox="1"/>
          <p:nvPr/>
        </p:nvSpPr>
        <p:spPr>
          <a:xfrm>
            <a:off x="6197850" y="56350"/>
            <a:ext cx="222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Montserrat"/>
                <a:ea typeface="Montserrat"/>
                <a:cs typeface="Montserrat"/>
                <a:sym typeface="Montserrat"/>
              </a:rPr>
              <a:t>Where are you going</a:t>
            </a:r>
            <a:endParaRPr>
              <a:solidFill>
                <a:schemeClr val="accen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a:p>
        </p:txBody>
      </p:sp>
      <p:pic>
        <p:nvPicPr>
          <p:cNvPr id="158" name="Google Shape;158;p28"/>
          <p:cNvPicPr preferRelativeResize="0"/>
          <p:nvPr/>
        </p:nvPicPr>
        <p:blipFill>
          <a:blip r:embed="rId3">
            <a:alphaModFix/>
          </a:blip>
          <a:stretch>
            <a:fillRect/>
          </a:stretch>
        </p:blipFill>
        <p:spPr>
          <a:xfrm>
            <a:off x="2257" y="0"/>
            <a:ext cx="9139487"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4" name="Google Shape;164;p2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5" name="Google Shape;165;p29"/>
          <p:cNvPicPr preferRelativeResize="0"/>
          <p:nvPr/>
        </p:nvPicPr>
        <p:blipFill>
          <a:blip r:embed="rId3">
            <a:alphaModFix/>
          </a:blip>
          <a:stretch>
            <a:fillRect/>
          </a:stretch>
        </p:blipFill>
        <p:spPr>
          <a:xfrm>
            <a:off x="2257" y="0"/>
            <a:ext cx="9139487"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9" name="Shape 169"/>
        <p:cNvGrpSpPr/>
        <p:nvPr/>
      </p:nvGrpSpPr>
      <p:grpSpPr>
        <a:xfrm>
          <a:off x="0" y="0"/>
          <a:ext cx="0" cy="0"/>
          <a:chOff x="0" y="0"/>
          <a:chExt cx="0" cy="0"/>
        </a:xfrm>
      </p:grpSpPr>
      <p:pic>
        <p:nvPicPr>
          <p:cNvPr descr="As St. Thomas Aquinas writes: &quot;As often as a husband and wife enter into the sexual embrace in a state of grace, they are growing in grace and in glory.&quot;&#10;&#10;Today, Fr. Mike delves into one of the greatest secrets of Catholic morality and the sacrament of Matrimony, namely that when spouses share the marital embrace that they are growing in holiness. &#10;&#10;If you're interested in giving your own gift to Fr. Mike and Ascension, you can support our media and mission here: https://tinyurl.com/yxlxmrnt - Thank you and God bless you.&#10;&#10;❓ Have ideas for future videos ❓ Topics you want to hear about ❓ Questions you want answered ❓ Make sure to put #AskAscension in your comment  👍&#10;&#10;—  MORE FROM ASCENSION  —&#10;&#10;🔸Ascension’s main website: https://tinyurl.com/y43sp2j9&#10;🔸Ascension Media: https://tinyurl.com/yxq449a5&#10;🔸The Great Adventure Bible: https://tinyurl.com/y2snldbo&#10;&#10;—  SOCIAL MEDIA  —&#10;&#10;🔸Facebook: https://www.facebook.com/AscensionPress/&#10;🔸Twitter: http://twitter.com/AscensionPress&#10;🔸LinkedIn:  https://www.linkedin.com/company/ascension-press&#10;🔸Instagram: http://www.instagram.com/catholicfaithformation/&#10;🔸Subscribe: https://www.youtube.com/c/ascensionpresents&#10;&#10;—  BULLDOG CATHOLIC  —&#10;&#10;🔸YouTube: https://www.youtube.com/channel/UCXzB400_Skw95z2TmAsSkIg&#10;🔸iTunes: https://podcasts.apple.com/us/podcast/umd-newman-catholic-campus-ministry/id273537688" id="170" name="Google Shape;170;p30" title="The Secret about Sex and Holiness">
            <a:hlinkClick r:id="rId3"/>
          </p:cNvPr>
          <p:cNvPicPr preferRelativeResize="0"/>
          <p:nvPr/>
        </p:nvPicPr>
        <p:blipFill>
          <a:blip r:embed="rId4">
            <a:alphaModFix/>
          </a:blip>
          <a:stretch>
            <a:fillRect/>
          </a:stretch>
        </p:blipFill>
        <p:spPr>
          <a:xfrm>
            <a:off x="1403525" y="107450"/>
            <a:ext cx="6571475" cy="492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4" name="Shape 174"/>
        <p:cNvGrpSpPr/>
        <p:nvPr/>
      </p:nvGrpSpPr>
      <p:grpSpPr>
        <a:xfrm>
          <a:off x="0" y="0"/>
          <a:ext cx="0" cy="0"/>
          <a:chOff x="0" y="0"/>
          <a:chExt cx="0" cy="0"/>
        </a:xfrm>
      </p:grpSpPr>
      <p:sp>
        <p:nvSpPr>
          <p:cNvPr id="175" name="Google Shape;175;p3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Brokenness in the Sacred - Renewing Vows</a:t>
            </a:r>
            <a:endParaRPr>
              <a:solidFill>
                <a:schemeClr val="accent1"/>
              </a:solidFill>
            </a:endParaRPr>
          </a:p>
        </p:txBody>
      </p:sp>
      <p:sp>
        <p:nvSpPr>
          <p:cNvPr id="176" name="Google Shape;176;p31"/>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1"/>
              </a:buClr>
              <a:buSzPts val="1800"/>
              <a:buChar char="●"/>
            </a:pPr>
            <a:r>
              <a:rPr lang="en">
                <a:solidFill>
                  <a:schemeClr val="accent1"/>
                </a:solidFill>
              </a:rPr>
              <a:t>Called to be open to life (fruitful) </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Artificial Birth Control</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(free, faithful)</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Profane to Sacred</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Pornography</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Masturbation</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Extramarital Affairs</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History of Abuse</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Medications / Health Conditions</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Arousal Cycle differences</a:t>
            </a:r>
            <a:endParaRPr>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Marriage - What is it for?</a:t>
            </a:r>
            <a:endParaRPr/>
          </a:p>
        </p:txBody>
      </p:sp>
      <p:sp>
        <p:nvSpPr>
          <p:cNvPr id="66" name="Google Shape;66;p1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Institutional Family </a:t>
            </a:r>
            <a:endParaRPr/>
          </a:p>
          <a:p>
            <a:pPr indent="-334327" lvl="0" marL="457200" rtl="0" algn="l">
              <a:spcBef>
                <a:spcPts val="1200"/>
              </a:spcBef>
              <a:spcAft>
                <a:spcPts val="0"/>
              </a:spcAft>
              <a:buSzPct val="100000"/>
              <a:buChar char="●"/>
            </a:pPr>
            <a:r>
              <a:rPr lang="en"/>
              <a:t>Primary goals: stability, security</a:t>
            </a:r>
            <a:endParaRPr/>
          </a:p>
          <a:p>
            <a:pPr indent="-334327" lvl="0" marL="457200" rtl="0" algn="l">
              <a:spcBef>
                <a:spcPts val="0"/>
              </a:spcBef>
              <a:spcAft>
                <a:spcPts val="0"/>
              </a:spcAft>
              <a:buSzPct val="100000"/>
              <a:buChar char="●"/>
            </a:pPr>
            <a:r>
              <a:rPr lang="en"/>
              <a:t>Based on kinship, children, community ties, economics</a:t>
            </a:r>
            <a:endParaRPr/>
          </a:p>
          <a:p>
            <a:pPr indent="0" lvl="0" marL="0" rtl="0" algn="l">
              <a:spcBef>
                <a:spcPts val="1200"/>
              </a:spcBef>
              <a:spcAft>
                <a:spcPts val="0"/>
              </a:spcAft>
              <a:buNone/>
            </a:pPr>
            <a:r>
              <a:rPr lang="en"/>
              <a:t>Psychological Family 1920’s</a:t>
            </a:r>
            <a:endParaRPr/>
          </a:p>
          <a:p>
            <a:pPr indent="-334327" lvl="0" marL="457200" rtl="0" algn="l">
              <a:spcBef>
                <a:spcPts val="1200"/>
              </a:spcBef>
              <a:spcAft>
                <a:spcPts val="0"/>
              </a:spcAft>
              <a:buSzPct val="100000"/>
              <a:buChar char="●"/>
            </a:pPr>
            <a:r>
              <a:rPr lang="en"/>
              <a:t>Primary Goals: satisfaction of individual family members</a:t>
            </a:r>
            <a:endParaRPr/>
          </a:p>
          <a:p>
            <a:pPr indent="-334327" lvl="0" marL="457200" rtl="0" algn="l">
              <a:spcBef>
                <a:spcPts val="0"/>
              </a:spcBef>
              <a:spcAft>
                <a:spcPts val="0"/>
              </a:spcAft>
              <a:buSzPct val="100000"/>
              <a:buChar char="●"/>
            </a:pPr>
            <a:r>
              <a:rPr lang="en"/>
              <a:t>Based on personal achievement, and happiness</a:t>
            </a:r>
            <a:endParaRPr/>
          </a:p>
          <a:p>
            <a:pPr indent="0" lvl="0" marL="0" rtl="0" algn="l">
              <a:spcBef>
                <a:spcPts val="1200"/>
              </a:spcBef>
              <a:spcAft>
                <a:spcPts val="0"/>
              </a:spcAft>
              <a:buNone/>
            </a:pPr>
            <a:r>
              <a:rPr lang="en"/>
              <a:t>The Pluralistic Family 1970’s</a:t>
            </a:r>
            <a:endParaRPr/>
          </a:p>
          <a:p>
            <a:pPr indent="-334327" lvl="0" marL="457200" rtl="0" algn="l">
              <a:spcBef>
                <a:spcPts val="1200"/>
              </a:spcBef>
              <a:spcAft>
                <a:spcPts val="0"/>
              </a:spcAft>
              <a:buSzPct val="100000"/>
              <a:buChar char="●"/>
            </a:pPr>
            <a:r>
              <a:rPr lang="en"/>
              <a:t>Primary Goals: flexibility, personal satisfaction</a:t>
            </a:r>
            <a:endParaRPr/>
          </a:p>
          <a:p>
            <a:pPr indent="-334327" lvl="0" marL="457200" rtl="0" algn="l">
              <a:spcBef>
                <a:spcPts val="0"/>
              </a:spcBef>
              <a:spcAft>
                <a:spcPts val="0"/>
              </a:spcAft>
              <a:buSzPct val="100000"/>
              <a:buChar char="●"/>
            </a:pPr>
            <a:r>
              <a:rPr lang="en"/>
              <a:t>Based on the idea that there is no ideal family form and all forms should be supported by the broader society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0" name="Shape 180"/>
        <p:cNvGrpSpPr/>
        <p:nvPr/>
      </p:nvGrpSpPr>
      <p:grpSpPr>
        <a:xfrm>
          <a:off x="0" y="0"/>
          <a:ext cx="0" cy="0"/>
          <a:chOff x="0" y="0"/>
          <a:chExt cx="0" cy="0"/>
        </a:xfrm>
      </p:grpSpPr>
      <p:sp>
        <p:nvSpPr>
          <p:cNvPr id="181" name="Google Shape;181;p32"/>
          <p:cNvSpPr txBox="1"/>
          <p:nvPr/>
        </p:nvSpPr>
        <p:spPr>
          <a:xfrm>
            <a:off x="113975" y="897625"/>
            <a:ext cx="2201100" cy="15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Old Standard TT"/>
                <a:ea typeface="Old Standard TT"/>
                <a:cs typeface="Old Standard TT"/>
                <a:sym typeface="Old Standard TT"/>
              </a:rPr>
              <a:t>NFP</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accent1"/>
                </a:solidFill>
                <a:latin typeface="Old Standard TT"/>
                <a:ea typeface="Old Standard TT"/>
                <a:cs typeface="Old Standard TT"/>
                <a:sym typeface="Old Standard TT"/>
              </a:rPr>
              <a:t>Natural Family Planning</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accent1"/>
                </a:solidFill>
                <a:latin typeface="Old Standard TT"/>
                <a:ea typeface="Old Standard TT"/>
                <a:cs typeface="Old Standard TT"/>
                <a:sym typeface="Old Standard TT"/>
              </a:rPr>
              <a:t>FAM</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accent1"/>
                </a:solidFill>
                <a:latin typeface="Old Standard TT"/>
                <a:ea typeface="Old Standard TT"/>
                <a:cs typeface="Old Standard TT"/>
                <a:sym typeface="Old Standard TT"/>
              </a:rPr>
              <a:t>Fertility Awareness Method</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accent1"/>
                </a:solidFill>
                <a:latin typeface="Old Standard TT"/>
                <a:ea typeface="Old Standard TT"/>
                <a:cs typeface="Old Standard TT"/>
                <a:sym typeface="Old Standard TT"/>
              </a:rPr>
              <a:t>Postpartum Depression</a:t>
            </a:r>
            <a:endParaRPr>
              <a:solidFill>
                <a:schemeClr val="accent1"/>
              </a:solidFill>
              <a:latin typeface="Old Standard TT"/>
              <a:ea typeface="Old Standard TT"/>
              <a:cs typeface="Old Standard TT"/>
              <a:sym typeface="Old Standard TT"/>
            </a:endParaRPr>
          </a:p>
          <a:p>
            <a:pPr indent="0" lvl="0" marL="0" rtl="0" algn="l">
              <a:spcBef>
                <a:spcPts val="0"/>
              </a:spcBef>
              <a:spcAft>
                <a:spcPts val="0"/>
              </a:spcAft>
              <a:buNone/>
            </a:pPr>
            <a:r>
              <a:rPr lang="en">
                <a:solidFill>
                  <a:schemeClr val="accent1"/>
                </a:solidFill>
                <a:latin typeface="Old Standard TT"/>
                <a:ea typeface="Old Standard TT"/>
                <a:cs typeface="Old Standard TT"/>
                <a:sym typeface="Old Standard TT"/>
              </a:rPr>
              <a:t>Women &amp; Men</a:t>
            </a:r>
            <a:endParaRPr>
              <a:solidFill>
                <a:schemeClr val="accent1"/>
              </a:solidFill>
              <a:latin typeface="Old Standard TT"/>
              <a:ea typeface="Old Standard TT"/>
              <a:cs typeface="Old Standard TT"/>
              <a:sym typeface="Old Standard TT"/>
            </a:endParaRPr>
          </a:p>
        </p:txBody>
      </p:sp>
      <p:sp>
        <p:nvSpPr>
          <p:cNvPr id="182" name="Google Shape;182;p32"/>
          <p:cNvSpPr txBox="1"/>
          <p:nvPr/>
        </p:nvSpPr>
        <p:spPr>
          <a:xfrm>
            <a:off x="6375925" y="2272550"/>
            <a:ext cx="26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83" name="Google Shape;183;p32"/>
          <p:cNvPicPr preferRelativeResize="0"/>
          <p:nvPr/>
        </p:nvPicPr>
        <p:blipFill>
          <a:blip r:embed="rId3">
            <a:alphaModFix/>
          </a:blip>
          <a:stretch>
            <a:fillRect/>
          </a:stretch>
        </p:blipFill>
        <p:spPr>
          <a:xfrm>
            <a:off x="2510050" y="305723"/>
            <a:ext cx="5525774" cy="4144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pic>
        <p:nvPicPr>
          <p:cNvPr id="188" name="Google Shape;188;p33"/>
          <p:cNvPicPr preferRelativeResize="0"/>
          <p:nvPr/>
        </p:nvPicPr>
        <p:blipFill>
          <a:blip r:embed="rId3">
            <a:alphaModFix/>
          </a:blip>
          <a:stretch>
            <a:fillRect/>
          </a:stretch>
        </p:blipFill>
        <p:spPr>
          <a:xfrm>
            <a:off x="4019200" y="1168988"/>
            <a:ext cx="4631775" cy="2805525"/>
          </a:xfrm>
          <a:prstGeom prst="rect">
            <a:avLst/>
          </a:prstGeom>
          <a:noFill/>
          <a:ln>
            <a:noFill/>
          </a:ln>
        </p:spPr>
      </p:pic>
      <p:sp>
        <p:nvSpPr>
          <p:cNvPr id="189" name="Google Shape;189;p33"/>
          <p:cNvSpPr txBox="1"/>
          <p:nvPr/>
        </p:nvSpPr>
        <p:spPr>
          <a:xfrm>
            <a:off x="6461075" y="2466050"/>
            <a:ext cx="226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0" name="Google Shape;190;p33"/>
          <p:cNvSpPr txBox="1"/>
          <p:nvPr/>
        </p:nvSpPr>
        <p:spPr>
          <a:xfrm>
            <a:off x="0" y="1169000"/>
            <a:ext cx="3932400" cy="380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accent1"/>
                </a:solidFill>
                <a:latin typeface="Old Standard TT"/>
                <a:ea typeface="Old Standard TT"/>
                <a:cs typeface="Old Standard TT"/>
                <a:sym typeface="Old Standard TT"/>
              </a:rPr>
              <a:t>Common Concerns</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120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Timing Babies</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Body Changes Postpartum</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Postpartum mood disorders (Women &amp; Men)</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Privacy, Time, Connection</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Menopause</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Heart Conditions</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Medications</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Premature Ejaculation</a:t>
            </a:r>
            <a:endParaRPr sz="1800">
              <a:solidFill>
                <a:schemeClr val="accent1"/>
              </a:solidFill>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en" sz="1800">
                <a:solidFill>
                  <a:schemeClr val="accent1"/>
                </a:solidFill>
                <a:latin typeface="Old Standard TT"/>
                <a:ea typeface="Old Standard TT"/>
                <a:cs typeface="Old Standard TT"/>
                <a:sym typeface="Old Standard TT"/>
              </a:rPr>
              <a:t>Erectile Dysfunction</a:t>
            </a:r>
            <a:endParaRPr sz="1800">
              <a:solidFill>
                <a:schemeClr val="accent1"/>
              </a:solidFill>
              <a:latin typeface="Old Standard TT"/>
              <a:ea typeface="Old Standard TT"/>
              <a:cs typeface="Old Standard TT"/>
              <a:sym typeface="Old Standard TT"/>
            </a:endParaRPr>
          </a:p>
        </p:txBody>
      </p:sp>
      <p:sp>
        <p:nvSpPr>
          <p:cNvPr id="191" name="Google Shape;191;p33"/>
          <p:cNvSpPr txBox="1"/>
          <p:nvPr>
            <p:ph type="title"/>
          </p:nvPr>
        </p:nvSpPr>
        <p:spPr>
          <a:xfrm>
            <a:off x="311700" y="43077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accent1"/>
                </a:solidFill>
              </a:rPr>
              <a:t>Arousal Cycle</a:t>
            </a:r>
            <a:endParaRPr>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5" name="Shape 195"/>
        <p:cNvGrpSpPr/>
        <p:nvPr/>
      </p:nvGrpSpPr>
      <p:grpSpPr>
        <a:xfrm>
          <a:off x="0" y="0"/>
          <a:ext cx="0" cy="0"/>
          <a:chOff x="0" y="0"/>
          <a:chExt cx="0" cy="0"/>
        </a:xfrm>
      </p:grpSpPr>
      <p:sp>
        <p:nvSpPr>
          <p:cNvPr id="196" name="Google Shape;196;p34"/>
          <p:cNvSpPr txBox="1"/>
          <p:nvPr/>
        </p:nvSpPr>
        <p:spPr>
          <a:xfrm>
            <a:off x="2832400" y="649350"/>
            <a:ext cx="372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7" name="Google Shape;197;p34"/>
          <p:cNvSpPr txBox="1"/>
          <p:nvPr/>
        </p:nvSpPr>
        <p:spPr>
          <a:xfrm>
            <a:off x="2761975" y="2712675"/>
            <a:ext cx="37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8" name="Google Shape;198;p34"/>
          <p:cNvSpPr txBox="1"/>
          <p:nvPr/>
        </p:nvSpPr>
        <p:spPr>
          <a:xfrm>
            <a:off x="2663350" y="218425"/>
            <a:ext cx="405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accent1"/>
                </a:solidFill>
              </a:rPr>
              <a:t>Menopausal Changes</a:t>
            </a:r>
            <a:endParaRPr b="1" sz="2400">
              <a:solidFill>
                <a:schemeClr val="accent1"/>
              </a:solidFill>
            </a:endParaRPr>
          </a:p>
        </p:txBody>
      </p:sp>
      <p:pic>
        <p:nvPicPr>
          <p:cNvPr id="199" name="Google Shape;199;p34"/>
          <p:cNvPicPr preferRelativeResize="0"/>
          <p:nvPr/>
        </p:nvPicPr>
        <p:blipFill>
          <a:blip r:embed="rId3">
            <a:alphaModFix/>
          </a:blip>
          <a:stretch>
            <a:fillRect/>
          </a:stretch>
        </p:blipFill>
        <p:spPr>
          <a:xfrm>
            <a:off x="349700" y="1049550"/>
            <a:ext cx="4971275" cy="3314175"/>
          </a:xfrm>
          <a:prstGeom prst="rect">
            <a:avLst/>
          </a:prstGeom>
          <a:noFill/>
          <a:ln>
            <a:noFill/>
          </a:ln>
        </p:spPr>
      </p:pic>
      <p:pic>
        <p:nvPicPr>
          <p:cNvPr id="200" name="Google Shape;200;p34"/>
          <p:cNvPicPr preferRelativeResize="0"/>
          <p:nvPr/>
        </p:nvPicPr>
        <p:blipFill>
          <a:blip r:embed="rId4">
            <a:alphaModFix/>
          </a:blip>
          <a:stretch>
            <a:fillRect/>
          </a:stretch>
        </p:blipFill>
        <p:spPr>
          <a:xfrm>
            <a:off x="4932127" y="1359900"/>
            <a:ext cx="3888550" cy="235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Sacramental Marriage - Sacramental Family</a:t>
            </a:r>
            <a:endParaRPr/>
          </a:p>
        </p:txBody>
      </p:sp>
      <p:sp>
        <p:nvSpPr>
          <p:cNvPr id="72" name="Google Shape;72;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Primary Goals: The good of the spouses, procreation and nurturing of children</a:t>
            </a:r>
            <a:endParaRPr/>
          </a:p>
          <a:p>
            <a:pPr indent="0" lvl="0" marL="0" rtl="0" algn="l">
              <a:spcBef>
                <a:spcPts val="1200"/>
              </a:spcBef>
              <a:spcAft>
                <a:spcPts val="1200"/>
              </a:spcAft>
              <a:buNone/>
            </a:pPr>
            <a:r>
              <a:rPr lang="en"/>
              <a:t>Based on: God’s plan for human </a:t>
            </a:r>
            <a:r>
              <a:rPr lang="en"/>
              <a:t>life</a:t>
            </a:r>
            <a:r>
              <a:rPr lang="en"/>
              <a:t>, and love, a vocational call to be united with God on earth and forever in heaven. </a:t>
            </a:r>
            <a:endParaRPr/>
          </a:p>
        </p:txBody>
      </p:sp>
      <p:pic>
        <p:nvPicPr>
          <p:cNvPr id="73" name="Google Shape;73;p15"/>
          <p:cNvPicPr preferRelativeResize="0"/>
          <p:nvPr/>
        </p:nvPicPr>
        <p:blipFill>
          <a:blip r:embed="rId3">
            <a:alphaModFix/>
          </a:blip>
          <a:stretch>
            <a:fillRect/>
          </a:stretch>
        </p:blipFill>
        <p:spPr>
          <a:xfrm>
            <a:off x="2542171" y="2332162"/>
            <a:ext cx="3475224" cy="2318100"/>
          </a:xfrm>
          <a:prstGeom prst="rect">
            <a:avLst/>
          </a:prstGeom>
          <a:noFill/>
          <a:ln>
            <a:noFill/>
          </a:ln>
        </p:spPr>
      </p:pic>
      <p:pic>
        <p:nvPicPr>
          <p:cNvPr id="74" name="Google Shape;74;p15"/>
          <p:cNvPicPr preferRelativeResize="0"/>
          <p:nvPr/>
        </p:nvPicPr>
        <p:blipFill>
          <a:blip r:embed="rId4">
            <a:alphaModFix/>
          </a:blip>
          <a:stretch>
            <a:fillRect/>
          </a:stretch>
        </p:blipFill>
        <p:spPr>
          <a:xfrm>
            <a:off x="886374" y="2423750"/>
            <a:ext cx="2070325" cy="1380975"/>
          </a:xfrm>
          <a:prstGeom prst="rect">
            <a:avLst/>
          </a:prstGeom>
          <a:noFill/>
          <a:ln>
            <a:noFill/>
          </a:ln>
        </p:spPr>
      </p:pic>
      <p:pic>
        <p:nvPicPr>
          <p:cNvPr id="75" name="Google Shape;75;p15"/>
          <p:cNvPicPr preferRelativeResize="0"/>
          <p:nvPr/>
        </p:nvPicPr>
        <p:blipFill>
          <a:blip r:embed="rId5">
            <a:alphaModFix/>
          </a:blip>
          <a:stretch>
            <a:fillRect/>
          </a:stretch>
        </p:blipFill>
        <p:spPr>
          <a:xfrm>
            <a:off x="5943600" y="2529475"/>
            <a:ext cx="1620550" cy="2430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Sacramental Vows</a:t>
            </a:r>
            <a:endParaRPr/>
          </a:p>
        </p:txBody>
      </p:sp>
      <p:sp>
        <p:nvSpPr>
          <p:cNvPr id="81" name="Google Shape;81;p1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Free</a:t>
            </a:r>
            <a:endParaRPr/>
          </a:p>
          <a:p>
            <a:pPr indent="0" lvl="0" marL="0" rtl="0" algn="l">
              <a:spcBef>
                <a:spcPts val="1200"/>
              </a:spcBef>
              <a:spcAft>
                <a:spcPts val="0"/>
              </a:spcAft>
              <a:buNone/>
            </a:pPr>
            <a:r>
              <a:rPr i="1" lang="en" sz="1100">
                <a:solidFill>
                  <a:srgbClr val="000000"/>
                </a:solidFill>
                <a:latin typeface="Arial"/>
                <a:ea typeface="Arial"/>
                <a:cs typeface="Arial"/>
                <a:sym typeface="Arial"/>
              </a:rPr>
              <a:t>[Name] and [Name], have you come here to enter into Marriage without coercion, freely and wholeheartedly?</a:t>
            </a:r>
            <a:endParaRPr i="1"/>
          </a:p>
          <a:p>
            <a:pPr indent="0" lvl="0" marL="0" rtl="0" algn="l">
              <a:spcBef>
                <a:spcPts val="1200"/>
              </a:spcBef>
              <a:spcAft>
                <a:spcPts val="0"/>
              </a:spcAft>
              <a:buNone/>
            </a:pPr>
            <a:r>
              <a:rPr lang="en"/>
              <a:t>Faithful</a:t>
            </a:r>
            <a:endParaRPr/>
          </a:p>
          <a:p>
            <a:pPr indent="0" lvl="0" marL="0" rtl="0" algn="l">
              <a:spcBef>
                <a:spcPts val="1200"/>
              </a:spcBef>
              <a:spcAft>
                <a:spcPts val="0"/>
              </a:spcAft>
              <a:buNone/>
            </a:pPr>
            <a:r>
              <a:rPr i="1" lang="en" sz="1100">
                <a:solidFill>
                  <a:srgbClr val="000000"/>
                </a:solidFill>
                <a:latin typeface="Arial"/>
                <a:ea typeface="Arial"/>
                <a:cs typeface="Arial"/>
                <a:sym typeface="Arial"/>
              </a:rPr>
              <a:t>Are you prepared, as you follow the path of Marriage, to love and honor each other for as long as you both shall live?</a:t>
            </a:r>
            <a:endParaRPr i="1"/>
          </a:p>
          <a:p>
            <a:pPr indent="0" lvl="0" marL="0" rtl="0" algn="l">
              <a:spcBef>
                <a:spcPts val="1200"/>
              </a:spcBef>
              <a:spcAft>
                <a:spcPts val="0"/>
              </a:spcAft>
              <a:buNone/>
            </a:pPr>
            <a:r>
              <a:rPr lang="en"/>
              <a:t>Fruitful</a:t>
            </a:r>
            <a:endParaRPr/>
          </a:p>
          <a:p>
            <a:pPr indent="0" lvl="0" marL="0" rtl="0" algn="l">
              <a:spcBef>
                <a:spcPts val="1200"/>
              </a:spcBef>
              <a:spcAft>
                <a:spcPts val="0"/>
              </a:spcAft>
              <a:buNone/>
            </a:pPr>
            <a:r>
              <a:rPr i="1" lang="en" sz="1100">
                <a:solidFill>
                  <a:srgbClr val="000000"/>
                </a:solidFill>
                <a:latin typeface="Arial"/>
                <a:ea typeface="Arial"/>
                <a:cs typeface="Arial"/>
                <a:sym typeface="Arial"/>
              </a:rPr>
              <a:t>Are you prepared to accept children lovingly from God and to bring them up according to the law of Christ and his Church?</a:t>
            </a:r>
            <a:endParaRPr i="1"/>
          </a:p>
          <a:p>
            <a:pPr indent="0" lvl="0" marL="0" rtl="0" algn="l">
              <a:spcBef>
                <a:spcPts val="1200"/>
              </a:spcBef>
              <a:spcAft>
                <a:spcPts val="0"/>
              </a:spcAft>
              <a:buNone/>
            </a:pPr>
            <a:r>
              <a:t/>
            </a:r>
            <a:endParaRPr b="1"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5080512" y="1264213"/>
            <a:ext cx="3314374" cy="3314374"/>
          </a:xfrm>
          <a:prstGeom prst="rect">
            <a:avLst/>
          </a:prstGeom>
          <a:noFill/>
          <a:ln>
            <a:noFill/>
          </a:ln>
        </p:spPr>
      </p:pic>
      <p:cxnSp>
        <p:nvCxnSpPr>
          <p:cNvPr id="87" name="Google Shape;87;p17"/>
          <p:cNvCxnSpPr/>
          <p:nvPr/>
        </p:nvCxnSpPr>
        <p:spPr>
          <a:xfrm>
            <a:off x="642900" y="2963175"/>
            <a:ext cx="3929100" cy="36600"/>
          </a:xfrm>
          <a:prstGeom prst="straightConnector1">
            <a:avLst/>
          </a:prstGeom>
          <a:noFill/>
          <a:ln cap="flat" cmpd="sng" w="76200">
            <a:solidFill>
              <a:schemeClr val="dk2"/>
            </a:solidFill>
            <a:prstDash val="solid"/>
            <a:round/>
            <a:headEnd len="med" w="med" type="none"/>
            <a:tailEnd len="med" w="med" type="none"/>
          </a:ln>
        </p:spPr>
      </p:cxnSp>
      <p:sp>
        <p:nvSpPr>
          <p:cNvPr id="88" name="Google Shape;88;p17"/>
          <p:cNvSpPr txBox="1"/>
          <p:nvPr/>
        </p:nvSpPr>
        <p:spPr>
          <a:xfrm>
            <a:off x="424350" y="2963175"/>
            <a:ext cx="421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Husband						Wife</a:t>
            </a:r>
            <a:endParaRPr>
              <a:latin typeface="Old Standard TT"/>
              <a:ea typeface="Old Standard TT"/>
              <a:cs typeface="Old Standard TT"/>
              <a:sym typeface="Old Standard TT"/>
            </a:endParaRPr>
          </a:p>
        </p:txBody>
      </p:sp>
      <p:sp>
        <p:nvSpPr>
          <p:cNvPr id="89" name="Google Shape;89;p17"/>
          <p:cNvSpPr txBox="1"/>
          <p:nvPr/>
        </p:nvSpPr>
        <p:spPr>
          <a:xfrm>
            <a:off x="2136400" y="2644925"/>
            <a:ext cx="10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Contract</a:t>
            </a:r>
            <a:endParaRPr>
              <a:latin typeface="Old Standard TT"/>
              <a:ea typeface="Old Standard TT"/>
              <a:cs typeface="Old Standard TT"/>
              <a:sym typeface="Old Standard TT"/>
            </a:endParaRPr>
          </a:p>
        </p:txBody>
      </p:sp>
      <p:sp>
        <p:nvSpPr>
          <p:cNvPr id="90" name="Google Shape;90;p17"/>
          <p:cNvSpPr txBox="1"/>
          <p:nvPr/>
        </p:nvSpPr>
        <p:spPr>
          <a:xfrm>
            <a:off x="6232800" y="980425"/>
            <a:ext cx="107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Sacrament</a:t>
            </a:r>
            <a:endParaRPr>
              <a:latin typeface="Old Standard TT"/>
              <a:ea typeface="Old Standard TT"/>
              <a:cs typeface="Old Standard TT"/>
              <a:sym typeface="Old Standard TT"/>
            </a:endParaRPr>
          </a:p>
        </p:txBody>
      </p:sp>
      <p:sp>
        <p:nvSpPr>
          <p:cNvPr id="91" name="Google Shape;91;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Sacramental Model of Marriage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 Sacrament - A Sanctifying Remedy Against Sin</a:t>
            </a:r>
            <a:endParaRPr/>
          </a:p>
        </p:txBody>
      </p:sp>
      <p:sp>
        <p:nvSpPr>
          <p:cNvPr id="97" name="Google Shape;97;p18"/>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Joy, Gift, Love</a:t>
            </a:r>
            <a:endParaRPr/>
          </a:p>
        </p:txBody>
      </p:sp>
      <p:sp>
        <p:nvSpPr>
          <p:cNvPr id="98" name="Google Shape;98;p18"/>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Pain, Suffering, Growth</a:t>
            </a:r>
            <a:endParaRPr/>
          </a:p>
        </p:txBody>
      </p:sp>
      <p:pic>
        <p:nvPicPr>
          <p:cNvPr id="99" name="Google Shape;99;p18"/>
          <p:cNvPicPr preferRelativeResize="0"/>
          <p:nvPr/>
        </p:nvPicPr>
        <p:blipFill>
          <a:blip r:embed="rId3">
            <a:alphaModFix/>
          </a:blip>
          <a:stretch>
            <a:fillRect/>
          </a:stretch>
        </p:blipFill>
        <p:spPr>
          <a:xfrm>
            <a:off x="311699" y="1602574"/>
            <a:ext cx="3999900" cy="2659276"/>
          </a:xfrm>
          <a:prstGeom prst="rect">
            <a:avLst/>
          </a:prstGeom>
          <a:noFill/>
          <a:ln>
            <a:noFill/>
          </a:ln>
        </p:spPr>
      </p:pic>
      <p:pic>
        <p:nvPicPr>
          <p:cNvPr id="100" name="Google Shape;100;p18"/>
          <p:cNvPicPr preferRelativeResize="0"/>
          <p:nvPr/>
        </p:nvPicPr>
        <p:blipFill>
          <a:blip r:embed="rId4">
            <a:alphaModFix/>
          </a:blip>
          <a:stretch>
            <a:fillRect/>
          </a:stretch>
        </p:blipFill>
        <p:spPr>
          <a:xfrm>
            <a:off x="4832400" y="1602575"/>
            <a:ext cx="3986712" cy="265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Questions</a:t>
            </a:r>
            <a:endParaRPr/>
          </a:p>
        </p:txBody>
      </p:sp>
      <p:sp>
        <p:nvSpPr>
          <p:cNvPr id="106" name="Google Shape;106;p1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do I believe</a:t>
            </a:r>
            <a:r>
              <a:rPr lang="en"/>
              <a:t> the primary goals of marriage</a:t>
            </a:r>
            <a:r>
              <a:rPr lang="en"/>
              <a:t> are?</a:t>
            </a:r>
            <a:endParaRPr/>
          </a:p>
          <a:p>
            <a:pPr indent="0" lvl="0" marL="0" rtl="0" algn="l">
              <a:spcBef>
                <a:spcPts val="1200"/>
              </a:spcBef>
              <a:spcAft>
                <a:spcPts val="0"/>
              </a:spcAft>
              <a:buNone/>
            </a:pPr>
            <a:r>
              <a:rPr lang="en"/>
              <a:t>What do we as a couple want the model for our marriage to be?</a:t>
            </a:r>
            <a:endParaRPr/>
          </a:p>
          <a:p>
            <a:pPr indent="0" lvl="0" marL="0" rtl="0" algn="l">
              <a:spcBef>
                <a:spcPts val="1200"/>
              </a:spcBef>
              <a:spcAft>
                <a:spcPts val="0"/>
              </a:spcAft>
              <a:buNone/>
            </a:pPr>
            <a:r>
              <a:rPr lang="en"/>
              <a:t>How have I experience God in our marriage / relationship?</a:t>
            </a:r>
            <a:endParaRPr/>
          </a:p>
          <a:p>
            <a:pPr indent="0" lvl="0" marL="0" rtl="0" algn="l">
              <a:spcBef>
                <a:spcPts val="1200"/>
              </a:spcBef>
              <a:spcAft>
                <a:spcPts val="0"/>
              </a:spcAft>
              <a:buClr>
                <a:schemeClr val="dk1"/>
              </a:buClr>
              <a:buSzPts val="1100"/>
              <a:buFont typeface="Arial"/>
              <a:buNone/>
            </a:pPr>
            <a:r>
              <a:rPr lang="en"/>
              <a:t>Discuss how the sacramental view of marriage is different from the contract view and what does that mean for your marriage?</a:t>
            </a:r>
            <a:endParaRPr/>
          </a:p>
          <a:p>
            <a:pPr indent="0" lvl="0" marL="0" rtl="0" algn="l">
              <a:spcBef>
                <a:spcPts val="1200"/>
              </a:spcBef>
              <a:spcAft>
                <a:spcPts val="1200"/>
              </a:spcAft>
              <a:buClr>
                <a:schemeClr val="dk1"/>
              </a:buClr>
              <a:buSzPts val="1100"/>
              <a:buFont typeface="Arial"/>
              <a:buNone/>
            </a:pPr>
            <a:r>
              <a:rPr lang="en"/>
              <a:t>Review the Spiritual Beliefs section of your Prepare and Enrich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nvSpPr>
        <p:spPr>
          <a:xfrm>
            <a:off x="311700" y="1226300"/>
            <a:ext cx="8520600" cy="3447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Old Standard TT"/>
              <a:buChar char="●"/>
            </a:pPr>
            <a:r>
              <a:rPr lang="en" sz="2400">
                <a:latin typeface="Old Standard TT"/>
                <a:ea typeface="Old Standard TT"/>
                <a:cs typeface="Old Standard TT"/>
                <a:sym typeface="Old Standard TT"/>
              </a:rPr>
              <a:t>Communication is Curiosity</a:t>
            </a:r>
            <a:endParaRPr sz="24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We cannot be fearful &amp; curious at the same time. We cannot have effective communication when we are fearful.</a:t>
            </a:r>
            <a:endParaRPr sz="1800">
              <a:latin typeface="Old Standard TT"/>
              <a:ea typeface="Old Standard TT"/>
              <a:cs typeface="Old Standard TT"/>
              <a:sym typeface="Old Standard TT"/>
            </a:endParaRPr>
          </a:p>
          <a:p>
            <a:pPr indent="0" lvl="0" marL="914400" rtl="0" algn="l">
              <a:spcBef>
                <a:spcPts val="0"/>
              </a:spcBef>
              <a:spcAft>
                <a:spcPts val="0"/>
              </a:spcAft>
              <a:buNone/>
            </a:pPr>
            <a:r>
              <a:t/>
            </a:r>
            <a:endParaRPr sz="1800">
              <a:latin typeface="Old Standard TT"/>
              <a:ea typeface="Old Standard TT"/>
              <a:cs typeface="Old Standard TT"/>
              <a:sym typeface="Old Standard TT"/>
            </a:endParaRPr>
          </a:p>
          <a:p>
            <a:pPr indent="-381000" lvl="0" marL="457200" rtl="0" algn="l">
              <a:spcBef>
                <a:spcPts val="0"/>
              </a:spcBef>
              <a:spcAft>
                <a:spcPts val="0"/>
              </a:spcAft>
              <a:buSzPts val="2400"/>
              <a:buFont typeface="Old Standard TT"/>
              <a:buChar char="●"/>
            </a:pPr>
            <a:r>
              <a:rPr lang="en" sz="2400">
                <a:latin typeface="Old Standard TT"/>
                <a:ea typeface="Old Standard TT"/>
                <a:cs typeface="Old Standard TT"/>
                <a:sym typeface="Old Standard TT"/>
              </a:rPr>
              <a:t>Responsive communication</a:t>
            </a:r>
            <a:endParaRPr sz="24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I respond to you, answer a question, offer solutions, fix it</a:t>
            </a:r>
            <a:endParaRPr sz="1800">
              <a:latin typeface="Old Standard TT"/>
              <a:ea typeface="Old Standard TT"/>
              <a:cs typeface="Old Standard TT"/>
              <a:sym typeface="Old Standard TT"/>
            </a:endParaRPr>
          </a:p>
          <a:p>
            <a:pPr indent="0" lvl="0" marL="914400" rtl="0" algn="l">
              <a:spcBef>
                <a:spcPts val="0"/>
              </a:spcBef>
              <a:spcAft>
                <a:spcPts val="0"/>
              </a:spcAft>
              <a:buNone/>
            </a:pPr>
            <a:r>
              <a:t/>
            </a:r>
            <a:endParaRPr sz="1800">
              <a:latin typeface="Old Standard TT"/>
              <a:ea typeface="Old Standard TT"/>
              <a:cs typeface="Old Standard TT"/>
              <a:sym typeface="Old Standard TT"/>
            </a:endParaRPr>
          </a:p>
          <a:p>
            <a:pPr indent="-381000" lvl="0" marL="457200" rtl="0" algn="l">
              <a:spcBef>
                <a:spcPts val="0"/>
              </a:spcBef>
              <a:spcAft>
                <a:spcPts val="0"/>
              </a:spcAft>
              <a:buSzPts val="2400"/>
              <a:buFont typeface="Old Standard TT"/>
              <a:buChar char="●"/>
            </a:pPr>
            <a:r>
              <a:rPr lang="en" sz="2400">
                <a:latin typeface="Old Standard TT"/>
                <a:ea typeface="Old Standard TT"/>
                <a:cs typeface="Old Standard TT"/>
                <a:sym typeface="Old Standard TT"/>
              </a:rPr>
              <a:t>Receptive communication</a:t>
            </a:r>
            <a:endParaRPr sz="24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I receive you, I listen with empathy, I want to understand your wants, wishes, desires, needs. </a:t>
            </a:r>
            <a:endParaRPr sz="1800">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112" name="Google Shape;112;p20"/>
          <p:cNvSpPr txBox="1"/>
          <p:nvPr>
            <p:ph type="title"/>
          </p:nvPr>
        </p:nvSpPr>
        <p:spPr>
          <a:xfrm>
            <a:off x="311700" y="452150"/>
            <a:ext cx="8520600" cy="613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Communication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quot;Don't try to fix it. I just need you to listen.&quot; Every man has heard these words. And they are the law of the land. No matter what." id="117" name="Google Shape;117;p21" title="It's Not About The Nail">
            <a:hlinkClick r:id="rId3"/>
          </p:cNvPr>
          <p:cNvPicPr preferRelativeResize="0"/>
          <p:nvPr/>
        </p:nvPicPr>
        <p:blipFill>
          <a:blip r:embed="rId4">
            <a:alphaModFix/>
          </a:blip>
          <a:stretch>
            <a:fillRect/>
          </a:stretch>
        </p:blipFill>
        <p:spPr>
          <a:xfrm>
            <a:off x="152400" y="152400"/>
            <a:ext cx="8873075"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